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4.jpg" ContentType="image/jpg"/>
  <Override PartName="/ppt/media/image20.jpg" ContentType="image/jpg"/>
  <Override PartName="/ppt/media/image23.jpg" ContentType="image/jpg"/>
  <Override PartName="/ppt/media/image24.jpg" ContentType="image/jpg"/>
  <Override PartName="/ppt/media/image27.jpg" ContentType="image/jpg"/>
  <Override PartName="/ppt/media/image42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5.jpg" ContentType="image/jpg"/>
  <Override PartName="/ppt/media/image67.jpg" ContentType="image/jpg"/>
  <Override PartName="/ppt/media/image74.jpg" ContentType="image/jpg"/>
  <Override PartName="/ppt/media/image75.jpg" ContentType="image/jpg"/>
  <Override PartName="/ppt/media/image77.jpg" ContentType="image/jpg"/>
  <Override PartName="/ppt/media/image80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3.jpg" ContentType="image/jpg"/>
  <Override PartName="/ppt/media/image105.jpg" ContentType="image/jpg"/>
  <Override PartName="/ppt/media/image117.jpg" ContentType="image/jpg"/>
  <Override PartName="/ppt/media/image118.jpg" ContentType="image/jpg"/>
  <Override PartName="/ppt/media/image123.jpg" ContentType="image/jpg"/>
  <Override PartName="/ppt/media/image124.jpg" ContentType="image/jpg"/>
  <Override PartName="/ppt/media/image136.jpg" ContentType="image/jpg"/>
  <Override PartName="/ppt/media/image137.jpg" ContentType="image/jpg"/>
  <Override PartName="/ppt/media/image138.jpg" ContentType="image/jpg"/>
  <Override PartName="/ppt/media/image149.jpg" ContentType="image/jpg"/>
  <Override PartName="/ppt/media/image15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71"/>
  </p:notesMasterIdLst>
  <p:sldIdLst>
    <p:sldId id="354" r:id="rId4"/>
    <p:sldId id="355" r:id="rId5"/>
    <p:sldId id="356" r:id="rId6"/>
    <p:sldId id="357" r:id="rId7"/>
    <p:sldId id="358" r:id="rId8"/>
    <p:sldId id="258" r:id="rId9"/>
    <p:sldId id="259" r:id="rId10"/>
    <p:sldId id="260" r:id="rId11"/>
    <p:sldId id="265" r:id="rId12"/>
    <p:sldId id="267" r:id="rId13"/>
    <p:sldId id="268" r:id="rId14"/>
    <p:sldId id="269" r:id="rId15"/>
    <p:sldId id="274" r:id="rId16"/>
    <p:sldId id="276" r:id="rId17"/>
    <p:sldId id="277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3" r:id="rId36"/>
    <p:sldId id="305" r:id="rId37"/>
    <p:sldId id="306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3" r:id="rId51"/>
    <p:sldId id="325" r:id="rId52"/>
    <p:sldId id="326" r:id="rId53"/>
    <p:sldId id="327" r:id="rId54"/>
    <p:sldId id="328" r:id="rId55"/>
    <p:sldId id="333" r:id="rId56"/>
    <p:sldId id="335" r:id="rId57"/>
    <p:sldId id="336" r:id="rId58"/>
    <p:sldId id="337" r:id="rId59"/>
    <p:sldId id="342" r:id="rId60"/>
    <p:sldId id="344" r:id="rId61"/>
    <p:sldId id="345" r:id="rId62"/>
    <p:sldId id="346" r:id="rId63"/>
    <p:sldId id="347" r:id="rId64"/>
    <p:sldId id="348" r:id="rId65"/>
    <p:sldId id="349" r:id="rId66"/>
    <p:sldId id="360" r:id="rId67"/>
    <p:sldId id="361" r:id="rId68"/>
    <p:sldId id="362" r:id="rId69"/>
    <p:sldId id="363" r:id="rId7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960982"/>
    <a:srgbClr val="9A019A"/>
    <a:srgbClr val="EFAC08"/>
    <a:srgbClr val="9A0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44" autoAdjust="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CDD7-1835-480D-A6AF-5382DDE4D608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D1C7F-2DEE-4C50-B01D-2CD0C20A1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5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93228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5592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8116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371221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0610824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311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04931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83341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11205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68086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0041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2162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76613965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741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3906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1044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47553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29662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628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8/28/2023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2390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60482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8/28/2023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4002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614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65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330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210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38645025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9334930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76048855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195618070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10855325" cy="908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6374" y="1525395"/>
            <a:ext cx="5276215" cy="229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171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91221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8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8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6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44.png"/><Relationship Id="rId7" Type="http://schemas.openxmlformats.org/officeDocument/2006/relationships/image" Target="../media/image57.png"/><Relationship Id="rId12" Type="http://schemas.openxmlformats.org/officeDocument/2006/relationships/image" Target="../media/image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86.png"/><Relationship Id="rId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6.png"/><Relationship Id="rId5" Type="http://schemas.openxmlformats.org/officeDocument/2006/relationships/image" Target="../media/image102.png"/><Relationship Id="rId10" Type="http://schemas.openxmlformats.org/officeDocument/2006/relationships/hyperlink" Target="https://www.sap.com/account.html" TargetMode="External"/><Relationship Id="rId4" Type="http://schemas.openxmlformats.org/officeDocument/2006/relationships/image" Target="../media/image101.png"/><Relationship Id="rId9" Type="http://schemas.openxmlformats.org/officeDocument/2006/relationships/hyperlink" Target="http://www.signavio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6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jpg"/><Relationship Id="rId4" Type="http://schemas.openxmlformats.org/officeDocument/2006/relationships/image" Target="../media/image132.png"/><Relationship Id="rId9" Type="http://schemas.openxmlformats.org/officeDocument/2006/relationships/image" Target="../media/image13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6.png"/><Relationship Id="rId4" Type="http://schemas.openxmlformats.org/officeDocument/2006/relationships/image" Target="../media/image142.png"/><Relationship Id="rId9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6.png"/><Relationship Id="rId5" Type="http://schemas.openxmlformats.org/officeDocument/2006/relationships/image" Target="../media/image143.png"/><Relationship Id="rId10" Type="http://schemas.openxmlformats.org/officeDocument/2006/relationships/image" Target="../media/image155.png"/><Relationship Id="rId4" Type="http://schemas.openxmlformats.org/officeDocument/2006/relationships/image" Target="../media/image151.jpg"/><Relationship Id="rId9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57.png"/><Relationship Id="rId7" Type="http://schemas.openxmlformats.org/officeDocument/2006/relationships/image" Target="../media/image11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6.png"/><Relationship Id="rId4" Type="http://schemas.openxmlformats.org/officeDocument/2006/relationships/image" Target="../media/image158.png"/><Relationship Id="rId9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0.bin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61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16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2659" y="-2843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1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796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Prepare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workshops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123" y="1613407"/>
            <a:ext cx="573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options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include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9925" y="5538406"/>
            <a:ext cx="11149965" cy="814069"/>
            <a:chOff x="519925" y="5538406"/>
            <a:chExt cx="11149965" cy="814069"/>
          </a:xfrm>
        </p:grpSpPr>
        <p:sp>
          <p:nvSpPr>
            <p:cNvPr id="6" name="object 6"/>
            <p:cNvSpPr/>
            <p:nvPr/>
          </p:nvSpPr>
          <p:spPr>
            <a:xfrm>
              <a:off x="524687" y="5543169"/>
              <a:ext cx="11145520" cy="804545"/>
            </a:xfrm>
            <a:custGeom>
              <a:avLst/>
              <a:gdLst/>
              <a:ahLst/>
              <a:cxnLst/>
              <a:rect l="l" t="t" r="r" b="b"/>
              <a:pathLst>
                <a:path w="11145520" h="804545">
                  <a:moveTo>
                    <a:pt x="408000" y="804290"/>
                  </a:moveTo>
                  <a:lnTo>
                    <a:pt x="11145088" y="804290"/>
                  </a:lnTo>
                </a:path>
                <a:path w="11145520" h="804545">
                  <a:moveTo>
                    <a:pt x="420598" y="803859"/>
                  </a:moveTo>
                  <a:lnTo>
                    <a:pt x="373603" y="803335"/>
                  </a:lnTo>
                  <a:lnTo>
                    <a:pt x="327954" y="797531"/>
                  </a:lnTo>
                  <a:lnTo>
                    <a:pt x="283966" y="786734"/>
                  </a:lnTo>
                  <a:lnTo>
                    <a:pt x="241954" y="771231"/>
                  </a:lnTo>
                  <a:lnTo>
                    <a:pt x="202235" y="751310"/>
                  </a:lnTo>
                  <a:lnTo>
                    <a:pt x="165124" y="727259"/>
                  </a:lnTo>
                  <a:lnTo>
                    <a:pt x="130937" y="699365"/>
                  </a:lnTo>
                  <a:lnTo>
                    <a:pt x="99988" y="667915"/>
                  </a:lnTo>
                  <a:lnTo>
                    <a:pt x="72595" y="633197"/>
                  </a:lnTo>
                  <a:lnTo>
                    <a:pt x="49072" y="595498"/>
                  </a:lnTo>
                  <a:lnTo>
                    <a:pt x="29736" y="555107"/>
                  </a:lnTo>
                  <a:lnTo>
                    <a:pt x="14901" y="512310"/>
                  </a:lnTo>
                  <a:lnTo>
                    <a:pt x="4884" y="467395"/>
                  </a:lnTo>
                  <a:lnTo>
                    <a:pt x="0" y="420649"/>
                  </a:lnTo>
                  <a:lnTo>
                    <a:pt x="523" y="373655"/>
                  </a:lnTo>
                  <a:lnTo>
                    <a:pt x="6327" y="328007"/>
                  </a:lnTo>
                  <a:lnTo>
                    <a:pt x="17124" y="284020"/>
                  </a:lnTo>
                  <a:lnTo>
                    <a:pt x="32627" y="242010"/>
                  </a:lnTo>
                  <a:lnTo>
                    <a:pt x="52548" y="202293"/>
                  </a:lnTo>
                  <a:lnTo>
                    <a:pt x="76599" y="165183"/>
                  </a:lnTo>
                  <a:lnTo>
                    <a:pt x="104494" y="130995"/>
                  </a:lnTo>
                  <a:lnTo>
                    <a:pt x="135943" y="100046"/>
                  </a:lnTo>
                  <a:lnTo>
                    <a:pt x="170661" y="72649"/>
                  </a:lnTo>
                  <a:lnTo>
                    <a:pt x="208360" y="49121"/>
                  </a:lnTo>
                  <a:lnTo>
                    <a:pt x="248751" y="29777"/>
                  </a:lnTo>
                  <a:lnTo>
                    <a:pt x="291548" y="14932"/>
                  </a:lnTo>
                  <a:lnTo>
                    <a:pt x="336464" y="4901"/>
                  </a:lnTo>
                  <a:lnTo>
                    <a:pt x="383209" y="0"/>
                  </a:lnTo>
                  <a:lnTo>
                    <a:pt x="430204" y="531"/>
                  </a:lnTo>
                  <a:lnTo>
                    <a:pt x="475852" y="6342"/>
                  </a:lnTo>
                  <a:lnTo>
                    <a:pt x="519838" y="17145"/>
                  </a:lnTo>
                  <a:lnTo>
                    <a:pt x="561848" y="32654"/>
                  </a:lnTo>
                  <a:lnTo>
                    <a:pt x="601565" y="52580"/>
                  </a:lnTo>
                  <a:lnTo>
                    <a:pt x="638675" y="76635"/>
                  </a:lnTo>
                  <a:lnTo>
                    <a:pt x="672863" y="104533"/>
                  </a:lnTo>
                  <a:lnTo>
                    <a:pt x="703813" y="135986"/>
                  </a:lnTo>
                  <a:lnTo>
                    <a:pt x="731209" y="170707"/>
                  </a:lnTo>
                  <a:lnTo>
                    <a:pt x="754737" y="208407"/>
                  </a:lnTo>
                  <a:lnTo>
                    <a:pt x="774081" y="248800"/>
                  </a:lnTo>
                  <a:lnTo>
                    <a:pt x="788926" y="291598"/>
                  </a:lnTo>
                  <a:lnTo>
                    <a:pt x="798957" y="336514"/>
                  </a:lnTo>
                  <a:lnTo>
                    <a:pt x="803859" y="383260"/>
                  </a:lnTo>
                  <a:lnTo>
                    <a:pt x="804119" y="411762"/>
                  </a:lnTo>
                  <a:lnTo>
                    <a:pt x="802414" y="440180"/>
                  </a:lnTo>
                  <a:lnTo>
                    <a:pt x="798733" y="468405"/>
                  </a:lnTo>
                  <a:lnTo>
                    <a:pt x="793064" y="496328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696" y="5664369"/>
              <a:ext cx="586500" cy="5523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5542788"/>
              <a:ext cx="180892" cy="64008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32117" y="4604194"/>
            <a:ext cx="11137900" cy="813435"/>
            <a:chOff x="532117" y="4604194"/>
            <a:chExt cx="11137900" cy="813435"/>
          </a:xfrm>
        </p:grpSpPr>
        <p:sp>
          <p:nvSpPr>
            <p:cNvPr id="10" name="object 10"/>
            <p:cNvSpPr/>
            <p:nvPr/>
          </p:nvSpPr>
          <p:spPr>
            <a:xfrm>
              <a:off x="536879" y="4608957"/>
              <a:ext cx="11133455" cy="803910"/>
            </a:xfrm>
            <a:custGeom>
              <a:avLst/>
              <a:gdLst/>
              <a:ahLst/>
              <a:cxnLst/>
              <a:rect l="l" t="t" r="r" b="b"/>
              <a:pathLst>
                <a:path w="11133455" h="803910">
                  <a:moveTo>
                    <a:pt x="395808" y="802767"/>
                  </a:moveTo>
                  <a:lnTo>
                    <a:pt x="11132896" y="802767"/>
                  </a:lnTo>
                </a:path>
                <a:path w="11133455" h="803910">
                  <a:moveTo>
                    <a:pt x="420598" y="803910"/>
                  </a:moveTo>
                  <a:lnTo>
                    <a:pt x="373603" y="803378"/>
                  </a:lnTo>
                  <a:lnTo>
                    <a:pt x="327954" y="797567"/>
                  </a:lnTo>
                  <a:lnTo>
                    <a:pt x="283966" y="786763"/>
                  </a:lnTo>
                  <a:lnTo>
                    <a:pt x="241954" y="771255"/>
                  </a:lnTo>
                  <a:lnTo>
                    <a:pt x="202235" y="751328"/>
                  </a:lnTo>
                  <a:lnTo>
                    <a:pt x="165124" y="727272"/>
                  </a:lnTo>
                  <a:lnTo>
                    <a:pt x="130936" y="699373"/>
                  </a:lnTo>
                  <a:lnTo>
                    <a:pt x="99988" y="667918"/>
                  </a:lnTo>
                  <a:lnTo>
                    <a:pt x="72595" y="633196"/>
                  </a:lnTo>
                  <a:lnTo>
                    <a:pt x="49072" y="595493"/>
                  </a:lnTo>
                  <a:lnTo>
                    <a:pt x="29736" y="555096"/>
                  </a:lnTo>
                  <a:lnTo>
                    <a:pt x="14901" y="512295"/>
                  </a:lnTo>
                  <a:lnTo>
                    <a:pt x="4884" y="467374"/>
                  </a:lnTo>
                  <a:lnTo>
                    <a:pt x="0" y="420624"/>
                  </a:lnTo>
                  <a:lnTo>
                    <a:pt x="523" y="373622"/>
                  </a:lnTo>
                  <a:lnTo>
                    <a:pt x="6327" y="327971"/>
                  </a:lnTo>
                  <a:lnTo>
                    <a:pt x="17124" y="283983"/>
                  </a:lnTo>
                  <a:lnTo>
                    <a:pt x="32627" y="241973"/>
                  </a:lnTo>
                  <a:lnTo>
                    <a:pt x="52548" y="202258"/>
                  </a:lnTo>
                  <a:lnTo>
                    <a:pt x="76599" y="165151"/>
                  </a:lnTo>
                  <a:lnTo>
                    <a:pt x="104494" y="130968"/>
                  </a:lnTo>
                  <a:lnTo>
                    <a:pt x="135943" y="100024"/>
                  </a:lnTo>
                  <a:lnTo>
                    <a:pt x="170661" y="72632"/>
                  </a:lnTo>
                  <a:lnTo>
                    <a:pt x="208360" y="49110"/>
                  </a:lnTo>
                  <a:lnTo>
                    <a:pt x="248751" y="29770"/>
                  </a:lnTo>
                  <a:lnTo>
                    <a:pt x="291548" y="14928"/>
                  </a:lnTo>
                  <a:lnTo>
                    <a:pt x="336464" y="4900"/>
                  </a:lnTo>
                  <a:lnTo>
                    <a:pt x="383209" y="0"/>
                  </a:lnTo>
                  <a:lnTo>
                    <a:pt x="430204" y="531"/>
                  </a:lnTo>
                  <a:lnTo>
                    <a:pt x="475852" y="6342"/>
                  </a:lnTo>
                  <a:lnTo>
                    <a:pt x="519838" y="17146"/>
                  </a:lnTo>
                  <a:lnTo>
                    <a:pt x="561848" y="32654"/>
                  </a:lnTo>
                  <a:lnTo>
                    <a:pt x="601565" y="52581"/>
                  </a:lnTo>
                  <a:lnTo>
                    <a:pt x="638675" y="76637"/>
                  </a:lnTo>
                  <a:lnTo>
                    <a:pt x="672863" y="104536"/>
                  </a:lnTo>
                  <a:lnTo>
                    <a:pt x="703813" y="135991"/>
                  </a:lnTo>
                  <a:lnTo>
                    <a:pt x="731209" y="170713"/>
                  </a:lnTo>
                  <a:lnTo>
                    <a:pt x="754737" y="208416"/>
                  </a:lnTo>
                  <a:lnTo>
                    <a:pt x="774081" y="248813"/>
                  </a:lnTo>
                  <a:lnTo>
                    <a:pt x="788926" y="291614"/>
                  </a:lnTo>
                  <a:lnTo>
                    <a:pt x="798957" y="336535"/>
                  </a:lnTo>
                  <a:lnTo>
                    <a:pt x="803859" y="383286"/>
                  </a:lnTo>
                  <a:lnTo>
                    <a:pt x="804119" y="411769"/>
                  </a:lnTo>
                  <a:lnTo>
                    <a:pt x="802414" y="440182"/>
                  </a:lnTo>
                  <a:lnTo>
                    <a:pt x="798733" y="468403"/>
                  </a:lnTo>
                  <a:lnTo>
                    <a:pt x="793064" y="496316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39" y="4810871"/>
              <a:ext cx="426166" cy="372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4631436"/>
              <a:ext cx="180892" cy="64007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9925" y="3581590"/>
            <a:ext cx="11149965" cy="814069"/>
            <a:chOff x="519925" y="3581590"/>
            <a:chExt cx="11149965" cy="814069"/>
          </a:xfrm>
        </p:grpSpPr>
        <p:sp>
          <p:nvSpPr>
            <p:cNvPr id="14" name="object 14"/>
            <p:cNvSpPr/>
            <p:nvPr/>
          </p:nvSpPr>
          <p:spPr>
            <a:xfrm>
              <a:off x="524687" y="3586353"/>
              <a:ext cx="11145520" cy="804545"/>
            </a:xfrm>
            <a:custGeom>
              <a:avLst/>
              <a:gdLst/>
              <a:ahLst/>
              <a:cxnLst/>
              <a:rect l="l" t="t" r="r" b="b"/>
              <a:pathLst>
                <a:path w="11145520" h="804545">
                  <a:moveTo>
                    <a:pt x="408000" y="804291"/>
                  </a:moveTo>
                  <a:lnTo>
                    <a:pt x="11145088" y="804291"/>
                  </a:lnTo>
                </a:path>
                <a:path w="11145520" h="804545">
                  <a:moveTo>
                    <a:pt x="420560" y="802386"/>
                  </a:moveTo>
                  <a:lnTo>
                    <a:pt x="373566" y="801858"/>
                  </a:lnTo>
                  <a:lnTo>
                    <a:pt x="327917" y="796058"/>
                  </a:lnTo>
                  <a:lnTo>
                    <a:pt x="283931" y="785274"/>
                  </a:lnTo>
                  <a:lnTo>
                    <a:pt x="241921" y="769793"/>
                  </a:lnTo>
                  <a:lnTo>
                    <a:pt x="202205" y="749902"/>
                  </a:lnTo>
                  <a:lnTo>
                    <a:pt x="165097" y="725888"/>
                  </a:lnTo>
                  <a:lnTo>
                    <a:pt x="130913" y="698039"/>
                  </a:lnTo>
                  <a:lnTo>
                    <a:pt x="99968" y="666643"/>
                  </a:lnTo>
                  <a:lnTo>
                    <a:pt x="72578" y="631986"/>
                  </a:lnTo>
                  <a:lnTo>
                    <a:pt x="49059" y="594357"/>
                  </a:lnTo>
                  <a:lnTo>
                    <a:pt x="29726" y="554043"/>
                  </a:lnTo>
                  <a:lnTo>
                    <a:pt x="14895" y="511330"/>
                  </a:lnTo>
                  <a:lnTo>
                    <a:pt x="4881" y="466507"/>
                  </a:lnTo>
                  <a:lnTo>
                    <a:pt x="0" y="419862"/>
                  </a:lnTo>
                  <a:lnTo>
                    <a:pt x="528" y="372940"/>
                  </a:lnTo>
                  <a:lnTo>
                    <a:pt x="6337" y="327364"/>
                  </a:lnTo>
                  <a:lnTo>
                    <a:pt x="17139" y="283448"/>
                  </a:lnTo>
                  <a:lnTo>
                    <a:pt x="32646" y="241507"/>
                  </a:lnTo>
                  <a:lnTo>
                    <a:pt x="52570" y="201856"/>
                  </a:lnTo>
                  <a:lnTo>
                    <a:pt x="76625" y="164809"/>
                  </a:lnTo>
                  <a:lnTo>
                    <a:pt x="104522" y="130683"/>
                  </a:lnTo>
                  <a:lnTo>
                    <a:pt x="135975" y="99790"/>
                  </a:lnTo>
                  <a:lnTo>
                    <a:pt x="170695" y="72448"/>
                  </a:lnTo>
                  <a:lnTo>
                    <a:pt x="208395" y="48970"/>
                  </a:lnTo>
                  <a:lnTo>
                    <a:pt x="248788" y="29671"/>
                  </a:lnTo>
                  <a:lnTo>
                    <a:pt x="291586" y="14866"/>
                  </a:lnTo>
                  <a:lnTo>
                    <a:pt x="336502" y="4871"/>
                  </a:lnTo>
                  <a:lnTo>
                    <a:pt x="383247" y="0"/>
                  </a:lnTo>
                  <a:lnTo>
                    <a:pt x="430241" y="527"/>
                  </a:lnTo>
                  <a:lnTo>
                    <a:pt x="475888" y="6327"/>
                  </a:lnTo>
                  <a:lnTo>
                    <a:pt x="519872" y="17111"/>
                  </a:lnTo>
                  <a:lnTo>
                    <a:pt x="561878" y="32592"/>
                  </a:lnTo>
                  <a:lnTo>
                    <a:pt x="601592" y="52483"/>
                  </a:lnTo>
                  <a:lnTo>
                    <a:pt x="638699" y="76497"/>
                  </a:lnTo>
                  <a:lnTo>
                    <a:pt x="672882" y="104346"/>
                  </a:lnTo>
                  <a:lnTo>
                    <a:pt x="703828" y="135742"/>
                  </a:lnTo>
                  <a:lnTo>
                    <a:pt x="731220" y="170399"/>
                  </a:lnTo>
                  <a:lnTo>
                    <a:pt x="754744" y="208028"/>
                  </a:lnTo>
                  <a:lnTo>
                    <a:pt x="774086" y="248342"/>
                  </a:lnTo>
                  <a:lnTo>
                    <a:pt x="788928" y="291055"/>
                  </a:lnTo>
                  <a:lnTo>
                    <a:pt x="798958" y="335878"/>
                  </a:lnTo>
                  <a:lnTo>
                    <a:pt x="803859" y="382524"/>
                  </a:lnTo>
                  <a:lnTo>
                    <a:pt x="804170" y="411007"/>
                  </a:lnTo>
                  <a:lnTo>
                    <a:pt x="802446" y="439420"/>
                  </a:lnTo>
                  <a:lnTo>
                    <a:pt x="798697" y="467641"/>
                  </a:lnTo>
                  <a:lnTo>
                    <a:pt x="792937" y="495554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860" y="3792785"/>
              <a:ext cx="365370" cy="3915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3605784"/>
              <a:ext cx="180892" cy="64007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524687" y="2652141"/>
            <a:ext cx="11148695" cy="803910"/>
          </a:xfrm>
          <a:custGeom>
            <a:avLst/>
            <a:gdLst/>
            <a:ahLst/>
            <a:cxnLst/>
            <a:rect l="l" t="t" r="r" b="b"/>
            <a:pathLst>
              <a:path w="11148695" h="803910">
                <a:moveTo>
                  <a:pt x="411048" y="801243"/>
                </a:moveTo>
                <a:lnTo>
                  <a:pt x="11148136" y="801243"/>
                </a:lnTo>
              </a:path>
              <a:path w="11148695" h="803910">
                <a:moveTo>
                  <a:pt x="420598" y="803910"/>
                </a:moveTo>
                <a:lnTo>
                  <a:pt x="373603" y="803378"/>
                </a:lnTo>
                <a:lnTo>
                  <a:pt x="327954" y="797567"/>
                </a:lnTo>
                <a:lnTo>
                  <a:pt x="283966" y="786763"/>
                </a:lnTo>
                <a:lnTo>
                  <a:pt x="241954" y="771255"/>
                </a:lnTo>
                <a:lnTo>
                  <a:pt x="202235" y="751328"/>
                </a:lnTo>
                <a:lnTo>
                  <a:pt x="165124" y="727272"/>
                </a:lnTo>
                <a:lnTo>
                  <a:pt x="130937" y="699373"/>
                </a:lnTo>
                <a:lnTo>
                  <a:pt x="99988" y="667918"/>
                </a:lnTo>
                <a:lnTo>
                  <a:pt x="72595" y="633196"/>
                </a:lnTo>
                <a:lnTo>
                  <a:pt x="49072" y="595493"/>
                </a:lnTo>
                <a:lnTo>
                  <a:pt x="29736" y="555096"/>
                </a:lnTo>
                <a:lnTo>
                  <a:pt x="14901" y="512295"/>
                </a:lnTo>
                <a:lnTo>
                  <a:pt x="4884" y="467374"/>
                </a:lnTo>
                <a:lnTo>
                  <a:pt x="0" y="420624"/>
                </a:lnTo>
                <a:lnTo>
                  <a:pt x="523" y="373622"/>
                </a:lnTo>
                <a:lnTo>
                  <a:pt x="6327" y="327971"/>
                </a:lnTo>
                <a:lnTo>
                  <a:pt x="17124" y="283983"/>
                </a:lnTo>
                <a:lnTo>
                  <a:pt x="32627" y="241973"/>
                </a:lnTo>
                <a:lnTo>
                  <a:pt x="52548" y="202258"/>
                </a:lnTo>
                <a:lnTo>
                  <a:pt x="76599" y="165151"/>
                </a:lnTo>
                <a:lnTo>
                  <a:pt x="104494" y="130968"/>
                </a:lnTo>
                <a:lnTo>
                  <a:pt x="135943" y="100024"/>
                </a:lnTo>
                <a:lnTo>
                  <a:pt x="170661" y="72632"/>
                </a:lnTo>
                <a:lnTo>
                  <a:pt x="208360" y="49110"/>
                </a:lnTo>
                <a:lnTo>
                  <a:pt x="248751" y="29770"/>
                </a:lnTo>
                <a:lnTo>
                  <a:pt x="291548" y="14928"/>
                </a:lnTo>
                <a:lnTo>
                  <a:pt x="336464" y="4900"/>
                </a:lnTo>
                <a:lnTo>
                  <a:pt x="383209" y="0"/>
                </a:lnTo>
                <a:lnTo>
                  <a:pt x="430204" y="531"/>
                </a:lnTo>
                <a:lnTo>
                  <a:pt x="475852" y="6342"/>
                </a:lnTo>
                <a:lnTo>
                  <a:pt x="519838" y="17146"/>
                </a:lnTo>
                <a:lnTo>
                  <a:pt x="561848" y="32654"/>
                </a:lnTo>
                <a:lnTo>
                  <a:pt x="601565" y="52581"/>
                </a:lnTo>
                <a:lnTo>
                  <a:pt x="638675" y="76637"/>
                </a:lnTo>
                <a:lnTo>
                  <a:pt x="672863" y="104536"/>
                </a:lnTo>
                <a:lnTo>
                  <a:pt x="703813" y="135991"/>
                </a:lnTo>
                <a:lnTo>
                  <a:pt x="731209" y="170713"/>
                </a:lnTo>
                <a:lnTo>
                  <a:pt x="754737" y="208416"/>
                </a:lnTo>
                <a:lnTo>
                  <a:pt x="774081" y="248813"/>
                </a:lnTo>
                <a:lnTo>
                  <a:pt x="788926" y="291614"/>
                </a:lnTo>
                <a:lnTo>
                  <a:pt x="798957" y="336535"/>
                </a:lnTo>
                <a:lnTo>
                  <a:pt x="803859" y="383286"/>
                </a:lnTo>
                <a:lnTo>
                  <a:pt x="804119" y="411769"/>
                </a:lnTo>
                <a:lnTo>
                  <a:pt x="802414" y="440182"/>
                </a:lnTo>
                <a:lnTo>
                  <a:pt x="798733" y="468403"/>
                </a:lnTo>
                <a:lnTo>
                  <a:pt x="793064" y="496316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3336" y="2840863"/>
            <a:ext cx="7994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Import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5544" y="2478485"/>
            <a:ext cx="7275830" cy="94106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5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Import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(such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XML,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BPMN)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were created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external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tool</a:t>
            </a:r>
            <a:endParaRPr sz="15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905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Convert models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such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EPC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 in order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quickly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form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standard </a:t>
            </a:r>
            <a:r>
              <a:rPr sz="1500" spc="-10" dirty="0">
                <a:latin typeface="Arial MT"/>
                <a:cs typeface="Arial MT"/>
              </a:rPr>
              <a:t>process </a:t>
            </a:r>
            <a:r>
              <a:rPr sz="1500" dirty="0">
                <a:latin typeface="Arial MT"/>
                <a:cs typeface="Arial MT"/>
              </a:rPr>
              <a:t>model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 </a:t>
            </a:r>
            <a:r>
              <a:rPr sz="1500" spc="-10" dirty="0">
                <a:latin typeface="Arial MT"/>
                <a:cs typeface="Arial MT"/>
              </a:rPr>
              <a:t>repository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3336" y="3760089"/>
            <a:ext cx="7994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Create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5544" y="3398646"/>
            <a:ext cx="7395209" cy="939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Create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visual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just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using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text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without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required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knowledge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of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standards</a:t>
            </a:r>
            <a:endParaRPr sz="1500">
              <a:latin typeface="Arial MT"/>
              <a:cs typeface="Arial MT"/>
            </a:endParaRPr>
          </a:p>
          <a:p>
            <a:pPr marL="299085" marR="374015" indent="-28702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Model processes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by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utilizing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drag-and-drop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features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elements,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automatically </a:t>
            </a:r>
            <a:r>
              <a:rPr sz="1500" dirty="0">
                <a:latin typeface="Arial MT"/>
                <a:cs typeface="Arial MT"/>
              </a:rPr>
              <a:t>positioning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elements,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reusing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items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central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repository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336" y="4788789"/>
            <a:ext cx="59182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20" dirty="0">
                <a:latin typeface="Arial"/>
                <a:cs typeface="Arial"/>
              </a:rPr>
              <a:t>Mine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5544" y="4711065"/>
            <a:ext cx="679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Reverse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engineer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your 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diagrams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coming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your IT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systems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using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mining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capabilities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336" y="5697423"/>
            <a:ext cx="7588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Select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5544" y="5623356"/>
            <a:ext cx="62312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Select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relevant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best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practice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leveraging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content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of </a:t>
            </a:r>
            <a:r>
              <a:rPr sz="1500" dirty="0">
                <a:latin typeface="Arial MT"/>
                <a:cs typeface="Arial MT"/>
              </a:rPr>
              <a:t>SAP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Signavio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Explorer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485441" y="883729"/>
            <a:ext cx="2720975" cy="1543050"/>
            <a:chOff x="8485441" y="883729"/>
            <a:chExt cx="2720975" cy="15430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8680" y="886967"/>
              <a:ext cx="2714244" cy="15361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487029" y="885316"/>
              <a:ext cx="2717800" cy="1539875"/>
            </a:xfrm>
            <a:custGeom>
              <a:avLst/>
              <a:gdLst/>
              <a:ahLst/>
              <a:cxnLst/>
              <a:rect l="l" t="t" r="r" b="b"/>
              <a:pathLst>
                <a:path w="2717800" h="1539875">
                  <a:moveTo>
                    <a:pt x="0" y="1539366"/>
                  </a:moveTo>
                  <a:lnTo>
                    <a:pt x="2717419" y="1539366"/>
                  </a:lnTo>
                  <a:lnTo>
                    <a:pt x="2717419" y="0"/>
                  </a:lnTo>
                  <a:lnTo>
                    <a:pt x="0" y="0"/>
                  </a:lnTo>
                  <a:lnTo>
                    <a:pt x="0" y="1539366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7229093" y="1561338"/>
            <a:ext cx="768350" cy="480059"/>
          </a:xfrm>
          <a:custGeom>
            <a:avLst/>
            <a:gdLst/>
            <a:ahLst/>
            <a:cxnLst/>
            <a:rect l="l" t="t" r="r" b="b"/>
            <a:pathLst>
              <a:path w="768350" h="480060">
                <a:moveTo>
                  <a:pt x="0" y="120014"/>
                </a:moveTo>
                <a:lnTo>
                  <a:pt x="528065" y="120014"/>
                </a:lnTo>
                <a:lnTo>
                  <a:pt x="528065" y="0"/>
                </a:lnTo>
                <a:lnTo>
                  <a:pt x="768096" y="240029"/>
                </a:lnTo>
                <a:lnTo>
                  <a:pt x="528065" y="480060"/>
                </a:lnTo>
                <a:lnTo>
                  <a:pt x="528065" y="360045"/>
                </a:lnTo>
                <a:lnTo>
                  <a:pt x="0" y="360045"/>
                </a:lnTo>
                <a:lnTo>
                  <a:pt x="0" y="120014"/>
                </a:lnTo>
                <a:close/>
              </a:path>
            </a:pathLst>
          </a:custGeom>
          <a:ln w="28575">
            <a:solidFill>
              <a:srgbClr val="9A0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08936" y="1499603"/>
            <a:ext cx="412750" cy="553085"/>
            <a:chOff x="508936" y="1499603"/>
            <a:chExt cx="412750" cy="55308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936" y="1499603"/>
              <a:ext cx="412414" cy="552474"/>
            </a:xfrm>
            <a:prstGeom prst="rect">
              <a:avLst/>
            </a:prstGeom>
            <a:ln>
              <a:solidFill>
                <a:srgbClr val="9A039A"/>
              </a:solidFill>
            </a:ln>
          </p:spPr>
        </p:pic>
        <p:sp>
          <p:nvSpPr>
            <p:cNvPr id="32" name="object 32"/>
            <p:cNvSpPr/>
            <p:nvPr/>
          </p:nvSpPr>
          <p:spPr>
            <a:xfrm>
              <a:off x="539432" y="1530223"/>
              <a:ext cx="353060" cy="493395"/>
            </a:xfrm>
            <a:custGeom>
              <a:avLst/>
              <a:gdLst/>
              <a:ahLst/>
              <a:cxnLst/>
              <a:rect l="l" t="t" r="r" b="b"/>
              <a:pathLst>
                <a:path w="353059" h="493394">
                  <a:moveTo>
                    <a:pt x="291998" y="394080"/>
                  </a:moveTo>
                  <a:lnTo>
                    <a:pt x="200914" y="394080"/>
                  </a:lnTo>
                  <a:lnTo>
                    <a:pt x="200914" y="492887"/>
                  </a:lnTo>
                  <a:lnTo>
                    <a:pt x="291998" y="492887"/>
                  </a:lnTo>
                  <a:lnTo>
                    <a:pt x="291998" y="394080"/>
                  </a:lnTo>
                  <a:close/>
                </a:path>
                <a:path w="353059" h="493394">
                  <a:moveTo>
                    <a:pt x="291998" y="0"/>
                  </a:moveTo>
                  <a:lnTo>
                    <a:pt x="212966" y="0"/>
                  </a:lnTo>
                  <a:lnTo>
                    <a:pt x="0" y="311785"/>
                  </a:lnTo>
                  <a:lnTo>
                    <a:pt x="0" y="394080"/>
                  </a:lnTo>
                  <a:lnTo>
                    <a:pt x="352945" y="394080"/>
                  </a:lnTo>
                  <a:lnTo>
                    <a:pt x="352945" y="311403"/>
                  </a:lnTo>
                  <a:lnTo>
                    <a:pt x="88061" y="311403"/>
                  </a:lnTo>
                  <a:lnTo>
                    <a:pt x="200914" y="143637"/>
                  </a:lnTo>
                  <a:lnTo>
                    <a:pt x="291998" y="143637"/>
                  </a:lnTo>
                  <a:lnTo>
                    <a:pt x="291998" y="0"/>
                  </a:lnTo>
                  <a:close/>
                </a:path>
                <a:path w="353059" h="493394">
                  <a:moveTo>
                    <a:pt x="291998" y="143637"/>
                  </a:moveTo>
                  <a:lnTo>
                    <a:pt x="200914" y="143637"/>
                  </a:lnTo>
                  <a:lnTo>
                    <a:pt x="200914" y="311403"/>
                  </a:lnTo>
                  <a:lnTo>
                    <a:pt x="291998" y="311403"/>
                  </a:lnTo>
                  <a:lnTo>
                    <a:pt x="291998" y="143637"/>
                  </a:lnTo>
                  <a:close/>
                </a:path>
              </a:pathLst>
            </a:custGeom>
            <a:solidFill>
              <a:srgbClr val="FDFDFD"/>
            </a:solidFill>
            <a:ln>
              <a:solidFill>
                <a:srgbClr val="9A0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9432" y="1530223"/>
              <a:ext cx="353060" cy="493395"/>
            </a:xfrm>
            <a:custGeom>
              <a:avLst/>
              <a:gdLst/>
              <a:ahLst/>
              <a:cxnLst/>
              <a:rect l="l" t="t" r="r" b="b"/>
              <a:pathLst>
                <a:path w="353059" h="493394">
                  <a:moveTo>
                    <a:pt x="200914" y="143637"/>
                  </a:moveTo>
                  <a:lnTo>
                    <a:pt x="88061" y="311403"/>
                  </a:lnTo>
                  <a:lnTo>
                    <a:pt x="200914" y="311403"/>
                  </a:lnTo>
                  <a:lnTo>
                    <a:pt x="200914" y="143637"/>
                  </a:lnTo>
                  <a:close/>
                </a:path>
                <a:path w="353059" h="493394">
                  <a:moveTo>
                    <a:pt x="212966" y="0"/>
                  </a:moveTo>
                  <a:lnTo>
                    <a:pt x="291998" y="0"/>
                  </a:lnTo>
                  <a:lnTo>
                    <a:pt x="291998" y="311403"/>
                  </a:lnTo>
                  <a:lnTo>
                    <a:pt x="352945" y="311403"/>
                  </a:lnTo>
                  <a:lnTo>
                    <a:pt x="352945" y="394080"/>
                  </a:lnTo>
                  <a:lnTo>
                    <a:pt x="291998" y="394080"/>
                  </a:lnTo>
                  <a:lnTo>
                    <a:pt x="291998" y="492887"/>
                  </a:lnTo>
                  <a:lnTo>
                    <a:pt x="200914" y="492887"/>
                  </a:lnTo>
                  <a:lnTo>
                    <a:pt x="200914" y="394080"/>
                  </a:lnTo>
                  <a:lnTo>
                    <a:pt x="0" y="394080"/>
                  </a:lnTo>
                  <a:lnTo>
                    <a:pt x="0" y="311785"/>
                  </a:lnTo>
                  <a:lnTo>
                    <a:pt x="212966" y="0"/>
                  </a:lnTo>
                  <a:close/>
                </a:path>
              </a:pathLst>
            </a:custGeom>
            <a:ln w="9144">
              <a:solidFill>
                <a:srgbClr val="9A0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95448" y="2686861"/>
            <a:ext cx="3335020" cy="641985"/>
            <a:chOff x="695448" y="2686861"/>
            <a:chExt cx="3335020" cy="64198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2686861"/>
              <a:ext cx="180892" cy="6414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448" y="2787900"/>
              <a:ext cx="483589" cy="488195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7569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design:</a:t>
            </a:r>
            <a:r>
              <a:rPr spc="-20" dirty="0"/>
              <a:t> </a:t>
            </a:r>
            <a:r>
              <a:rPr dirty="0"/>
              <a:t>capabilities overview</a:t>
            </a:r>
            <a:r>
              <a:rPr spc="-10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20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QuickModel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BPMN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diagrams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775" y="1613408"/>
            <a:ext cx="2569845" cy="400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226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Easy</a:t>
            </a:r>
            <a:r>
              <a:rPr sz="18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fast</a:t>
            </a:r>
            <a:r>
              <a:rPr sz="18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way</a:t>
            </a:r>
            <a:r>
              <a:rPr sz="1800" b="1" spc="-4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A039A"/>
                </a:solidFill>
                <a:latin typeface="Arial"/>
                <a:cs typeface="Arial"/>
              </a:rPr>
              <a:t>to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design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your</a:t>
            </a:r>
            <a:r>
              <a:rPr sz="1800" b="1" spc="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A039A"/>
                </a:solidFill>
                <a:latin typeface="Arial"/>
                <a:cs typeface="Arial"/>
              </a:rPr>
              <a:t>BPMN 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diagrams</a:t>
            </a:r>
            <a:endParaRPr sz="1800" dirty="0">
              <a:solidFill>
                <a:srgbClr val="9A039A"/>
              </a:solidFill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Create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visual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just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text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without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required knowledge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BPMN </a:t>
            </a:r>
            <a:r>
              <a:rPr sz="1600" spc="-10" dirty="0">
                <a:latin typeface="Arial MT"/>
                <a:cs typeface="Arial MT"/>
              </a:rPr>
              <a:t>standards</a:t>
            </a:r>
            <a:endParaRPr sz="1600" dirty="0">
              <a:latin typeface="Arial MT"/>
              <a:cs typeface="Arial MT"/>
            </a:endParaRPr>
          </a:p>
          <a:p>
            <a:pPr marL="184785" marR="3937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Assign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column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define </a:t>
            </a:r>
            <a:r>
              <a:rPr sz="1600" dirty="0">
                <a:latin typeface="Arial MT"/>
                <a:cs typeface="Arial MT"/>
              </a:rPr>
              <a:t>detailed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endParaRPr sz="1600" dirty="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marR="240029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Specify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activities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done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roles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table columns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323" y="1630679"/>
            <a:ext cx="8322564" cy="47137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52800" y="1683385"/>
            <a:ext cx="8326120" cy="4717415"/>
          </a:xfrm>
          <a:prstGeom prst="rect">
            <a:avLst/>
          </a:prstGeom>
          <a:ln w="317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5270500" marR="22352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BPMN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2.0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models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are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automatically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generated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table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content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8258" y="5454777"/>
            <a:ext cx="1633220" cy="515620"/>
          </a:xfrm>
          <a:custGeom>
            <a:avLst/>
            <a:gdLst/>
            <a:ahLst/>
            <a:cxnLst/>
            <a:rect l="l" t="t" r="r" b="b"/>
            <a:pathLst>
              <a:path w="1633220" h="515620">
                <a:moveTo>
                  <a:pt x="815398" y="302196"/>
                </a:moveTo>
                <a:lnTo>
                  <a:pt x="801116" y="302196"/>
                </a:lnTo>
                <a:lnTo>
                  <a:pt x="800608" y="303009"/>
                </a:lnTo>
                <a:lnTo>
                  <a:pt x="772414" y="333387"/>
                </a:lnTo>
                <a:lnTo>
                  <a:pt x="725805" y="364134"/>
                </a:lnTo>
                <a:lnTo>
                  <a:pt x="686054" y="383921"/>
                </a:lnTo>
                <a:lnTo>
                  <a:pt x="639699" y="402742"/>
                </a:lnTo>
                <a:lnTo>
                  <a:pt x="587756" y="420547"/>
                </a:lnTo>
                <a:lnTo>
                  <a:pt x="530606" y="437045"/>
                </a:lnTo>
                <a:lnTo>
                  <a:pt x="468884" y="452132"/>
                </a:lnTo>
                <a:lnTo>
                  <a:pt x="403479" y="465518"/>
                </a:lnTo>
                <a:lnTo>
                  <a:pt x="334645" y="477202"/>
                </a:lnTo>
                <a:lnTo>
                  <a:pt x="263144" y="486803"/>
                </a:lnTo>
                <a:lnTo>
                  <a:pt x="189484" y="494296"/>
                </a:lnTo>
                <a:lnTo>
                  <a:pt x="114300" y="499440"/>
                </a:lnTo>
                <a:lnTo>
                  <a:pt x="38354" y="502094"/>
                </a:lnTo>
                <a:lnTo>
                  <a:pt x="0" y="502475"/>
                </a:lnTo>
                <a:lnTo>
                  <a:pt x="126" y="515175"/>
                </a:lnTo>
                <a:lnTo>
                  <a:pt x="38481" y="514794"/>
                </a:lnTo>
                <a:lnTo>
                  <a:pt x="76708" y="513842"/>
                </a:lnTo>
                <a:lnTo>
                  <a:pt x="114935" y="512127"/>
                </a:lnTo>
                <a:lnTo>
                  <a:pt x="190500" y="506971"/>
                </a:lnTo>
                <a:lnTo>
                  <a:pt x="264414" y="499427"/>
                </a:lnTo>
                <a:lnTo>
                  <a:pt x="336423" y="489775"/>
                </a:lnTo>
                <a:lnTo>
                  <a:pt x="405638" y="478028"/>
                </a:lnTo>
                <a:lnTo>
                  <a:pt x="471550" y="464553"/>
                </a:lnTo>
                <a:lnTo>
                  <a:pt x="533781" y="449351"/>
                </a:lnTo>
                <a:lnTo>
                  <a:pt x="591312" y="432701"/>
                </a:lnTo>
                <a:lnTo>
                  <a:pt x="644017" y="414693"/>
                </a:lnTo>
                <a:lnTo>
                  <a:pt x="691007" y="395605"/>
                </a:lnTo>
                <a:lnTo>
                  <a:pt x="731774" y="375386"/>
                </a:lnTo>
                <a:lnTo>
                  <a:pt x="765810" y="354406"/>
                </a:lnTo>
                <a:lnTo>
                  <a:pt x="802894" y="321195"/>
                </a:lnTo>
                <a:lnTo>
                  <a:pt x="811657" y="309168"/>
                </a:lnTo>
                <a:lnTo>
                  <a:pt x="811911" y="308876"/>
                </a:lnTo>
                <a:lnTo>
                  <a:pt x="815398" y="302196"/>
                </a:lnTo>
                <a:close/>
              </a:path>
              <a:path w="1633220" h="515620">
                <a:moveTo>
                  <a:pt x="800823" y="302595"/>
                </a:moveTo>
                <a:lnTo>
                  <a:pt x="800520" y="303009"/>
                </a:lnTo>
                <a:lnTo>
                  <a:pt x="800823" y="302595"/>
                </a:lnTo>
                <a:close/>
              </a:path>
              <a:path w="1633220" h="515620">
                <a:moveTo>
                  <a:pt x="801116" y="302196"/>
                </a:moveTo>
                <a:lnTo>
                  <a:pt x="800823" y="302595"/>
                </a:lnTo>
                <a:lnTo>
                  <a:pt x="800608" y="303009"/>
                </a:lnTo>
                <a:lnTo>
                  <a:pt x="801116" y="302196"/>
                </a:lnTo>
                <a:close/>
              </a:path>
              <a:path w="1633220" h="515620">
                <a:moveTo>
                  <a:pt x="1556585" y="31743"/>
                </a:moveTo>
                <a:lnTo>
                  <a:pt x="1518158" y="33528"/>
                </a:lnTo>
                <a:lnTo>
                  <a:pt x="1442593" y="38608"/>
                </a:lnTo>
                <a:lnTo>
                  <a:pt x="1368552" y="46228"/>
                </a:lnTo>
                <a:lnTo>
                  <a:pt x="1296670" y="55880"/>
                </a:lnTo>
                <a:lnTo>
                  <a:pt x="1227455" y="67691"/>
                </a:lnTo>
                <a:lnTo>
                  <a:pt x="1161415" y="81280"/>
                </a:lnTo>
                <a:lnTo>
                  <a:pt x="1099312" y="96520"/>
                </a:lnTo>
                <a:lnTo>
                  <a:pt x="1041654" y="113157"/>
                </a:lnTo>
                <a:lnTo>
                  <a:pt x="989076" y="131191"/>
                </a:lnTo>
                <a:lnTo>
                  <a:pt x="941959" y="150279"/>
                </a:lnTo>
                <a:lnTo>
                  <a:pt x="901192" y="170535"/>
                </a:lnTo>
                <a:lnTo>
                  <a:pt x="867029" y="191655"/>
                </a:lnTo>
                <a:lnTo>
                  <a:pt x="829818" y="225145"/>
                </a:lnTo>
                <a:lnTo>
                  <a:pt x="821563" y="236626"/>
                </a:lnTo>
                <a:lnTo>
                  <a:pt x="821309" y="236905"/>
                </a:lnTo>
                <a:lnTo>
                  <a:pt x="810226" y="273215"/>
                </a:lnTo>
                <a:lnTo>
                  <a:pt x="810006" y="277444"/>
                </a:lnTo>
                <a:lnTo>
                  <a:pt x="809371" y="282257"/>
                </a:lnTo>
                <a:lnTo>
                  <a:pt x="807974" y="287299"/>
                </a:lnTo>
                <a:lnTo>
                  <a:pt x="806323" y="292049"/>
                </a:lnTo>
                <a:lnTo>
                  <a:pt x="800823" y="302595"/>
                </a:lnTo>
                <a:lnTo>
                  <a:pt x="801116" y="302196"/>
                </a:lnTo>
                <a:lnTo>
                  <a:pt x="815398" y="302196"/>
                </a:lnTo>
                <a:lnTo>
                  <a:pt x="817626" y="297929"/>
                </a:lnTo>
                <a:lnTo>
                  <a:pt x="823214" y="267690"/>
                </a:lnTo>
                <a:lnTo>
                  <a:pt x="823976" y="262813"/>
                </a:lnTo>
                <a:lnTo>
                  <a:pt x="825373" y="258013"/>
                </a:lnTo>
                <a:lnTo>
                  <a:pt x="827277" y="252958"/>
                </a:lnTo>
                <a:lnTo>
                  <a:pt x="832186" y="243586"/>
                </a:lnTo>
                <a:lnTo>
                  <a:pt x="832612" y="242773"/>
                </a:lnTo>
                <a:lnTo>
                  <a:pt x="840105" y="232638"/>
                </a:lnTo>
                <a:lnTo>
                  <a:pt x="874776" y="201726"/>
                </a:lnTo>
                <a:lnTo>
                  <a:pt x="907669" y="181508"/>
                </a:lnTo>
                <a:lnTo>
                  <a:pt x="947420" y="161759"/>
                </a:lnTo>
                <a:lnTo>
                  <a:pt x="993648" y="142989"/>
                </a:lnTo>
                <a:lnTo>
                  <a:pt x="1045718" y="125222"/>
                </a:lnTo>
                <a:lnTo>
                  <a:pt x="1102741" y="108712"/>
                </a:lnTo>
                <a:lnTo>
                  <a:pt x="1164336" y="93599"/>
                </a:lnTo>
                <a:lnTo>
                  <a:pt x="1229868" y="80137"/>
                </a:lnTo>
                <a:lnTo>
                  <a:pt x="1298575" y="68453"/>
                </a:lnTo>
                <a:lnTo>
                  <a:pt x="1370202" y="58928"/>
                </a:lnTo>
                <a:lnTo>
                  <a:pt x="1443736" y="51308"/>
                </a:lnTo>
                <a:lnTo>
                  <a:pt x="1518920" y="46101"/>
                </a:lnTo>
                <a:lnTo>
                  <a:pt x="1556766" y="44450"/>
                </a:lnTo>
                <a:lnTo>
                  <a:pt x="1556660" y="35814"/>
                </a:lnTo>
                <a:lnTo>
                  <a:pt x="1556585" y="31743"/>
                </a:lnTo>
                <a:close/>
              </a:path>
              <a:path w="1633220" h="515620">
                <a:moveTo>
                  <a:pt x="832612" y="242773"/>
                </a:moveTo>
                <a:lnTo>
                  <a:pt x="832104" y="243586"/>
                </a:lnTo>
                <a:lnTo>
                  <a:pt x="832394" y="243188"/>
                </a:lnTo>
                <a:lnTo>
                  <a:pt x="832612" y="242773"/>
                </a:lnTo>
                <a:close/>
              </a:path>
              <a:path w="1633220" h="515620">
                <a:moveTo>
                  <a:pt x="832394" y="243188"/>
                </a:moveTo>
                <a:lnTo>
                  <a:pt x="832104" y="243586"/>
                </a:lnTo>
                <a:lnTo>
                  <a:pt x="832394" y="243188"/>
                </a:lnTo>
                <a:close/>
              </a:path>
              <a:path w="1633220" h="515620">
                <a:moveTo>
                  <a:pt x="832698" y="242773"/>
                </a:moveTo>
                <a:lnTo>
                  <a:pt x="832394" y="243188"/>
                </a:lnTo>
                <a:lnTo>
                  <a:pt x="832698" y="242773"/>
                </a:lnTo>
                <a:close/>
              </a:path>
              <a:path w="1633220" h="515620">
                <a:moveTo>
                  <a:pt x="1621938" y="31496"/>
                </a:moveTo>
                <a:lnTo>
                  <a:pt x="1569339" y="31496"/>
                </a:lnTo>
                <a:lnTo>
                  <a:pt x="1569593" y="44196"/>
                </a:lnTo>
                <a:lnTo>
                  <a:pt x="1556818" y="44448"/>
                </a:lnTo>
                <a:lnTo>
                  <a:pt x="1557401" y="76200"/>
                </a:lnTo>
                <a:lnTo>
                  <a:pt x="1632839" y="36703"/>
                </a:lnTo>
                <a:lnTo>
                  <a:pt x="1621938" y="31496"/>
                </a:lnTo>
                <a:close/>
              </a:path>
              <a:path w="1633220" h="515620">
                <a:moveTo>
                  <a:pt x="1569339" y="31496"/>
                </a:moveTo>
                <a:lnTo>
                  <a:pt x="1556585" y="31743"/>
                </a:lnTo>
                <a:lnTo>
                  <a:pt x="1556818" y="44448"/>
                </a:lnTo>
                <a:lnTo>
                  <a:pt x="1569593" y="44196"/>
                </a:lnTo>
                <a:lnTo>
                  <a:pt x="1569339" y="31496"/>
                </a:lnTo>
                <a:close/>
              </a:path>
              <a:path w="1633220" h="515620">
                <a:moveTo>
                  <a:pt x="1556004" y="0"/>
                </a:moveTo>
                <a:lnTo>
                  <a:pt x="1556585" y="31743"/>
                </a:lnTo>
                <a:lnTo>
                  <a:pt x="1569339" y="31496"/>
                </a:lnTo>
                <a:lnTo>
                  <a:pt x="1621938" y="31496"/>
                </a:lnTo>
                <a:lnTo>
                  <a:pt x="1556004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093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Embedded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model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syntax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check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8896" y="1633727"/>
            <a:ext cx="8318500" cy="4712335"/>
            <a:chOff x="3358896" y="1633727"/>
            <a:chExt cx="8318500" cy="4712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8896" y="1633727"/>
              <a:ext cx="8317992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06155" y="2638044"/>
              <a:ext cx="768350" cy="1033780"/>
            </a:xfrm>
            <a:custGeom>
              <a:avLst/>
              <a:gdLst/>
              <a:ahLst/>
              <a:cxnLst/>
              <a:rect l="l" t="t" r="r" b="b"/>
              <a:pathLst>
                <a:path w="768350" h="1033779">
                  <a:moveTo>
                    <a:pt x="0" y="0"/>
                  </a:moveTo>
                  <a:lnTo>
                    <a:pt x="9175" y="43092"/>
                  </a:lnTo>
                  <a:lnTo>
                    <a:pt x="19467" y="86882"/>
                  </a:lnTo>
                  <a:lnTo>
                    <a:pt x="30902" y="131236"/>
                  </a:lnTo>
                  <a:lnTo>
                    <a:pt x="43507" y="176022"/>
                  </a:lnTo>
                  <a:lnTo>
                    <a:pt x="57310" y="221104"/>
                  </a:lnTo>
                  <a:lnTo>
                    <a:pt x="72338" y="266351"/>
                  </a:lnTo>
                  <a:lnTo>
                    <a:pt x="88618" y="311628"/>
                  </a:lnTo>
                  <a:lnTo>
                    <a:pt x="106177" y="356802"/>
                  </a:lnTo>
                  <a:lnTo>
                    <a:pt x="125044" y="401740"/>
                  </a:lnTo>
                  <a:lnTo>
                    <a:pt x="145245" y="446309"/>
                  </a:lnTo>
                  <a:lnTo>
                    <a:pt x="166807" y="490375"/>
                  </a:lnTo>
                  <a:lnTo>
                    <a:pt x="189757" y="533804"/>
                  </a:lnTo>
                  <a:lnTo>
                    <a:pt x="214124" y="576463"/>
                  </a:lnTo>
                  <a:lnTo>
                    <a:pt x="239934" y="618220"/>
                  </a:lnTo>
                  <a:lnTo>
                    <a:pt x="267215" y="658939"/>
                  </a:lnTo>
                  <a:lnTo>
                    <a:pt x="295993" y="698489"/>
                  </a:lnTo>
                  <a:lnTo>
                    <a:pt x="326297" y="736736"/>
                  </a:lnTo>
                  <a:lnTo>
                    <a:pt x="358153" y="773545"/>
                  </a:lnTo>
                  <a:lnTo>
                    <a:pt x="391588" y="808785"/>
                  </a:lnTo>
                  <a:lnTo>
                    <a:pt x="426631" y="842321"/>
                  </a:lnTo>
                  <a:lnTo>
                    <a:pt x="463307" y="874019"/>
                  </a:lnTo>
                  <a:lnTo>
                    <a:pt x="501646" y="903748"/>
                  </a:lnTo>
                  <a:lnTo>
                    <a:pt x="541673" y="931373"/>
                  </a:lnTo>
                  <a:lnTo>
                    <a:pt x="583416" y="956760"/>
                  </a:lnTo>
                  <a:lnTo>
                    <a:pt x="626903" y="979778"/>
                  </a:lnTo>
                  <a:lnTo>
                    <a:pt x="672160" y="1000291"/>
                  </a:lnTo>
                  <a:lnTo>
                    <a:pt x="719215" y="1018166"/>
                  </a:lnTo>
                  <a:lnTo>
                    <a:pt x="768096" y="1033271"/>
                  </a:lnTo>
                </a:path>
              </a:pathLst>
            </a:custGeom>
            <a:ln w="952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7371" y="1632140"/>
            <a:ext cx="8321675" cy="4715510"/>
          </a:xfrm>
          <a:prstGeom prst="rect">
            <a:avLst/>
          </a:prstGeom>
          <a:ln w="317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4537710">
              <a:lnSpc>
                <a:spcPct val="100000"/>
              </a:lnSpc>
              <a:spcBef>
                <a:spcPts val="106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Indicates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error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in</a:t>
            </a:r>
            <a:endParaRPr sz="1400" dirty="0">
              <a:latin typeface="Arial MT"/>
              <a:cs typeface="Arial MT"/>
            </a:endParaRPr>
          </a:p>
          <a:p>
            <a:pPr marL="45377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diagram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 marL="4410710" marR="158496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Clear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model suggestions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errors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2507" y="4701540"/>
            <a:ext cx="558165" cy="814069"/>
          </a:xfrm>
          <a:custGeom>
            <a:avLst/>
            <a:gdLst/>
            <a:ahLst/>
            <a:cxnLst/>
            <a:rect l="l" t="t" r="r" b="b"/>
            <a:pathLst>
              <a:path w="558165" h="814070">
                <a:moveTo>
                  <a:pt x="0" y="813816"/>
                </a:moveTo>
                <a:lnTo>
                  <a:pt x="13781" y="771538"/>
                </a:lnTo>
                <a:lnTo>
                  <a:pt x="27939" y="728230"/>
                </a:lnTo>
                <a:lnTo>
                  <a:pt x="42582" y="684122"/>
                </a:lnTo>
                <a:lnTo>
                  <a:pt x="57819" y="639442"/>
                </a:lnTo>
                <a:lnTo>
                  <a:pt x="73760" y="594422"/>
                </a:lnTo>
                <a:lnTo>
                  <a:pt x="90512" y="549292"/>
                </a:lnTo>
                <a:lnTo>
                  <a:pt x="108185" y="504282"/>
                </a:lnTo>
                <a:lnTo>
                  <a:pt x="126888" y="459621"/>
                </a:lnTo>
                <a:lnTo>
                  <a:pt x="146729" y="415541"/>
                </a:lnTo>
                <a:lnTo>
                  <a:pt x="167817" y="372271"/>
                </a:lnTo>
                <a:lnTo>
                  <a:pt x="190261" y="330041"/>
                </a:lnTo>
                <a:lnTo>
                  <a:pt x="214171" y="289081"/>
                </a:lnTo>
                <a:lnTo>
                  <a:pt x="239654" y="249623"/>
                </a:lnTo>
                <a:lnTo>
                  <a:pt x="266820" y="211895"/>
                </a:lnTo>
                <a:lnTo>
                  <a:pt x="295777" y="176128"/>
                </a:lnTo>
                <a:lnTo>
                  <a:pt x="326635" y="142552"/>
                </a:lnTo>
                <a:lnTo>
                  <a:pt x="359502" y="111398"/>
                </a:lnTo>
                <a:lnTo>
                  <a:pt x="394486" y="82895"/>
                </a:lnTo>
                <a:lnTo>
                  <a:pt x="431698" y="57273"/>
                </a:lnTo>
                <a:lnTo>
                  <a:pt x="471246" y="34764"/>
                </a:lnTo>
                <a:lnTo>
                  <a:pt x="513238" y="15596"/>
                </a:lnTo>
                <a:lnTo>
                  <a:pt x="557784" y="0"/>
                </a:lnTo>
              </a:path>
            </a:pathLst>
          </a:custGeom>
          <a:ln w="9525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7898" y="1612468"/>
            <a:ext cx="2673985" cy="467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720">
              <a:lnSpc>
                <a:spcPct val="100099"/>
              </a:lnSpc>
              <a:spcBef>
                <a:spcPts val="100"/>
              </a:spcBef>
            </a:pP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Get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clear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list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all </a:t>
            </a:r>
            <a:r>
              <a:rPr sz="1600" dirty="0">
                <a:latin typeface="Arial MT"/>
                <a:cs typeface="Arial MT"/>
              </a:rPr>
              <a:t>modeling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syntax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suggestions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errors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quality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ease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of </a:t>
            </a:r>
            <a:r>
              <a:rPr sz="1600" spc="-10" dirty="0">
                <a:latin typeface="Arial MT"/>
                <a:cs typeface="Arial MT"/>
              </a:rPr>
              <a:t>consumption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 </a:t>
            </a:r>
            <a:r>
              <a:rPr sz="1600" spc="-10" dirty="0">
                <a:latin typeface="Arial MT"/>
                <a:cs typeface="Arial MT"/>
              </a:rPr>
              <a:t>process models</a:t>
            </a:r>
            <a:endParaRPr sz="1600" dirty="0">
              <a:latin typeface="Arial MT"/>
              <a:cs typeface="Arial MT"/>
            </a:endParaRPr>
          </a:p>
          <a:p>
            <a:pPr marL="184785" marR="88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Validate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modeling </a:t>
            </a:r>
            <a:r>
              <a:rPr sz="1600" dirty="0">
                <a:latin typeface="Arial MT"/>
                <a:cs typeface="Arial MT"/>
              </a:rPr>
              <a:t>regulations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real-</a:t>
            </a:r>
            <a:r>
              <a:rPr sz="1600" spc="-20" dirty="0">
                <a:latin typeface="Arial MT"/>
                <a:cs typeface="Arial MT"/>
              </a:rPr>
              <a:t>time </a:t>
            </a:r>
            <a:r>
              <a:rPr sz="1600" dirty="0">
                <a:latin typeface="Arial MT"/>
                <a:cs typeface="Arial MT"/>
              </a:rPr>
              <a:t>warnings,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hints,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error </a:t>
            </a:r>
            <a:r>
              <a:rPr sz="1600" dirty="0">
                <a:latin typeface="Arial MT"/>
                <a:cs typeface="Arial MT"/>
              </a:rPr>
              <a:t>messages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quality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understandability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models</a:t>
            </a:r>
            <a:endParaRPr sz="1600" dirty="0">
              <a:latin typeface="Arial MT"/>
              <a:cs typeface="Arial MT"/>
            </a:endParaRPr>
          </a:p>
          <a:p>
            <a:pPr marL="184785" marR="316230" indent="-172720" algn="just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Design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 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practices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modeling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standards</a:t>
            </a:r>
            <a:endParaRPr sz="1600" dirty="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Follow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hints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model’s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accuracy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reliability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5" y="-333000"/>
            <a:ext cx="1225377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00567"/>
            <a:ext cx="12177573" cy="37176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4: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</a:t>
            </a:r>
            <a:r>
              <a:rPr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Combine process mining and modeling with SAP Signavio solutions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endParaRPr sz="36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86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Combine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mining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modeling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892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operational</a:t>
            </a:r>
            <a:r>
              <a:rPr sz="2000" b="1" spc="-4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994" y="1611629"/>
            <a:ext cx="2696210" cy="261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Enrich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your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BPMN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latin typeface="Arial MT"/>
                <a:cs typeface="Arial MT"/>
              </a:rPr>
              <a:t>model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activity</a:t>
            </a:r>
            <a:r>
              <a:rPr sz="1800" spc="-10" dirty="0">
                <a:latin typeface="Arial MT"/>
                <a:cs typeface="Arial MT"/>
              </a:rPr>
              <a:t> level.</a:t>
            </a:r>
            <a:endParaRPr sz="18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live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overview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your</a:t>
            </a:r>
            <a:endParaRPr sz="1600" dirty="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performance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Define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own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KPIs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own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thresholds</a:t>
            </a:r>
            <a:endParaRPr sz="1600" dirty="0">
              <a:latin typeface="Arial"/>
              <a:cs typeface="Arial"/>
            </a:endParaRPr>
          </a:p>
          <a:p>
            <a:pPr marL="184785" marR="47180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Choose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different </a:t>
            </a:r>
            <a:r>
              <a:rPr sz="1600" b="1" dirty="0">
                <a:latin typeface="Arial"/>
                <a:cs typeface="Arial"/>
              </a:rPr>
              <a:t>visualization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types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3170" y="1624330"/>
            <a:ext cx="7905750" cy="3862704"/>
            <a:chOff x="3773170" y="1624330"/>
            <a:chExt cx="7905750" cy="38627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1630680"/>
              <a:ext cx="7892796" cy="38496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76345" y="1627505"/>
              <a:ext cx="7899400" cy="3856354"/>
            </a:xfrm>
            <a:custGeom>
              <a:avLst/>
              <a:gdLst/>
              <a:ahLst/>
              <a:cxnLst/>
              <a:rect l="l" t="t" r="r" b="b"/>
              <a:pathLst>
                <a:path w="7899400" h="3856354">
                  <a:moveTo>
                    <a:pt x="0" y="3855974"/>
                  </a:moveTo>
                  <a:lnTo>
                    <a:pt x="7899146" y="3855974"/>
                  </a:lnTo>
                  <a:lnTo>
                    <a:pt x="7899146" y="0"/>
                  </a:lnTo>
                  <a:lnTo>
                    <a:pt x="0" y="0"/>
                  </a:lnTo>
                  <a:lnTo>
                    <a:pt x="0" y="385597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0003" y="1630680"/>
              <a:ext cx="510540" cy="1798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10544" y="1716024"/>
              <a:ext cx="407034" cy="120650"/>
            </a:xfrm>
            <a:custGeom>
              <a:avLst/>
              <a:gdLst/>
              <a:ahLst/>
              <a:cxnLst/>
              <a:rect l="l" t="t" r="r" b="b"/>
              <a:pathLst>
                <a:path w="407034" h="120650">
                  <a:moveTo>
                    <a:pt x="406907" y="0"/>
                  </a:moveTo>
                  <a:lnTo>
                    <a:pt x="0" y="0"/>
                  </a:lnTo>
                  <a:lnTo>
                    <a:pt x="0" y="120396"/>
                  </a:lnTo>
                  <a:lnTo>
                    <a:pt x="406907" y="120396"/>
                  </a:lnTo>
                  <a:lnTo>
                    <a:pt x="406907" y="0"/>
                  </a:lnTo>
                  <a:close/>
                </a:path>
              </a:pathLst>
            </a:custGeom>
            <a:solidFill>
              <a:srgbClr val="354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67454" y="5464555"/>
            <a:ext cx="193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conformance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check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Combine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mining</a:t>
            </a:r>
            <a:r>
              <a:rPr spc="-1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modeling</a:t>
            </a:r>
            <a:r>
              <a:rPr spc="-15" dirty="0"/>
              <a:t> </a:t>
            </a:r>
            <a:r>
              <a:rPr dirty="0"/>
              <a:t>with</a:t>
            </a:r>
            <a:r>
              <a:rPr spc="10" dirty="0"/>
              <a:t> </a:t>
            </a:r>
            <a:r>
              <a:rPr dirty="0"/>
              <a:t>SAP</a:t>
            </a:r>
            <a:r>
              <a:rPr spc="-65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spc="-10" dirty="0"/>
              <a:t>solutions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process</a:t>
            </a:r>
            <a:r>
              <a:rPr sz="2000" b="1" spc="-3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conformance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994" y="1613408"/>
            <a:ext cx="3035935" cy="473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18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Identify</a:t>
            </a:r>
            <a:r>
              <a:rPr sz="16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potential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compliance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issues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comparing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variants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against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dirty="0">
                <a:latin typeface="Arial MT"/>
                <a:cs typeface="Arial MT"/>
              </a:rPr>
              <a:t>designed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models.</a:t>
            </a:r>
            <a:endParaRPr sz="1400" dirty="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Check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conformance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by </a:t>
            </a:r>
            <a:r>
              <a:rPr sz="1400" dirty="0">
                <a:latin typeface="Arial MT"/>
                <a:cs typeface="Arial MT"/>
              </a:rPr>
              <a:t>linking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investigation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BPMN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mapping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against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dirty="0">
                <a:latin typeface="Arial MT"/>
                <a:cs typeface="Arial MT"/>
              </a:rPr>
              <a:t>real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execution</a:t>
            </a:r>
            <a:endParaRPr sz="1400" dirty="0">
              <a:latin typeface="Arial MT"/>
              <a:cs typeface="Arial MT"/>
            </a:endParaRPr>
          </a:p>
          <a:p>
            <a:pPr marL="184785" marR="4787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Visualize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individual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process paths</a:t>
            </a:r>
            <a:endParaRPr sz="1400" dirty="0">
              <a:latin typeface="Arial"/>
              <a:cs typeface="Arial"/>
            </a:endParaRPr>
          </a:p>
          <a:p>
            <a:pPr marL="184785" marR="14478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Get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better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understanding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whether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behaviors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are </a:t>
            </a:r>
            <a:r>
              <a:rPr sz="1400" b="1" dirty="0">
                <a:latin typeface="Arial"/>
                <a:cs typeface="Arial"/>
              </a:rPr>
              <a:t>compliant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guidelines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spc="-10" dirty="0">
                <a:latin typeface="Arial MT"/>
                <a:cs typeface="Arial MT"/>
              </a:rPr>
              <a:t>organization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legal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regulations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in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industry</a:t>
            </a:r>
            <a:endParaRPr sz="1400" dirty="0">
              <a:latin typeface="Arial MT"/>
              <a:cs typeface="Arial MT"/>
            </a:endParaRPr>
          </a:p>
          <a:p>
            <a:pPr marL="184785" marR="10350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Sort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variants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duration,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 dirty="0">
              <a:latin typeface="Arial MT"/>
              <a:cs typeface="Arial MT"/>
            </a:endParaRPr>
          </a:p>
          <a:p>
            <a:pPr marL="184785" marR="1612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Group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instances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differences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different </a:t>
            </a:r>
            <a:r>
              <a:rPr sz="1400" dirty="0">
                <a:latin typeface="Arial MT"/>
                <a:cs typeface="Arial MT"/>
              </a:rPr>
              <a:t>teams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organization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7454" y="6147612"/>
            <a:ext cx="193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conformance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check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3170" y="1627377"/>
            <a:ext cx="7912100" cy="4495165"/>
            <a:chOff x="3773170" y="1627377"/>
            <a:chExt cx="7912100" cy="44951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1633727"/>
              <a:ext cx="7898892" cy="44820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76345" y="1630552"/>
              <a:ext cx="7905750" cy="4488815"/>
            </a:xfrm>
            <a:custGeom>
              <a:avLst/>
              <a:gdLst/>
              <a:ahLst/>
              <a:cxnLst/>
              <a:rect l="l" t="t" r="r" b="b"/>
              <a:pathLst>
                <a:path w="7905750" h="4488815">
                  <a:moveTo>
                    <a:pt x="0" y="4488434"/>
                  </a:moveTo>
                  <a:lnTo>
                    <a:pt x="7905242" y="4488434"/>
                  </a:lnTo>
                  <a:lnTo>
                    <a:pt x="7905242" y="0"/>
                  </a:lnTo>
                  <a:lnTo>
                    <a:pt x="0" y="0"/>
                  </a:lnTo>
                  <a:lnTo>
                    <a:pt x="0" y="44884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600" y="3962400"/>
            <a:ext cx="11582400" cy="30713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 Signavio Value Accelerators: overview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endParaRPr sz="36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9155"/>
            <a:ext cx="12195175" cy="4401820"/>
            <a:chOff x="0" y="1629155"/>
            <a:chExt cx="12195175" cy="4401820"/>
          </a:xfrm>
        </p:grpSpPr>
        <p:sp>
          <p:nvSpPr>
            <p:cNvPr id="3" name="object 3"/>
            <p:cNvSpPr/>
            <p:nvPr/>
          </p:nvSpPr>
          <p:spPr>
            <a:xfrm>
              <a:off x="0" y="4288535"/>
              <a:ext cx="12195175" cy="1742439"/>
            </a:xfrm>
            <a:custGeom>
              <a:avLst/>
              <a:gdLst/>
              <a:ahLst/>
              <a:cxnLst/>
              <a:rect l="l" t="t" r="r" b="b"/>
              <a:pathLst>
                <a:path w="12195175" h="1742439">
                  <a:moveTo>
                    <a:pt x="12195048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12195048" y="1741932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5972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7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7" y="2426208"/>
                  </a:lnTo>
                  <a:lnTo>
                    <a:pt x="321868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489703" y="1629155"/>
            <a:ext cx="3218815" cy="2426335"/>
            <a:chOff x="4489703" y="1629155"/>
            <a:chExt cx="3218815" cy="2426335"/>
          </a:xfrm>
        </p:grpSpPr>
        <p:sp>
          <p:nvSpPr>
            <p:cNvPr id="6" name="object 6"/>
            <p:cNvSpPr/>
            <p:nvPr/>
          </p:nvSpPr>
          <p:spPr>
            <a:xfrm>
              <a:off x="448970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8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8" y="2426208"/>
                  </a:lnTo>
                  <a:lnTo>
                    <a:pt x="321868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60379" y="2033028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9" y="0"/>
                  </a:moveTo>
                  <a:lnTo>
                    <a:pt x="0" y="0"/>
                  </a:lnTo>
                  <a:lnTo>
                    <a:pt x="0" y="1513954"/>
                  </a:lnTo>
                  <a:lnTo>
                    <a:pt x="0" y="1620431"/>
                  </a:lnTo>
                  <a:lnTo>
                    <a:pt x="596747" y="1620431"/>
                  </a:lnTo>
                  <a:lnTo>
                    <a:pt x="2881299" y="1620431"/>
                  </a:lnTo>
                  <a:lnTo>
                    <a:pt x="2881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0391" y="3508055"/>
              <a:ext cx="596900" cy="145415"/>
            </a:xfrm>
            <a:custGeom>
              <a:avLst/>
              <a:gdLst/>
              <a:ahLst/>
              <a:cxnLst/>
              <a:rect l="l" t="t" r="r" b="b"/>
              <a:pathLst>
                <a:path w="596900" h="145414">
                  <a:moveTo>
                    <a:pt x="0" y="0"/>
                  </a:moveTo>
                  <a:lnTo>
                    <a:pt x="596743" y="0"/>
                  </a:lnTo>
                  <a:lnTo>
                    <a:pt x="596743" y="145403"/>
                  </a:lnTo>
                  <a:lnTo>
                    <a:pt x="0" y="145402"/>
                  </a:lnTo>
                  <a:lnTo>
                    <a:pt x="0" y="0"/>
                  </a:lnTo>
                  <a:close/>
                </a:path>
              </a:pathLst>
            </a:custGeom>
            <a:ln w="58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2528" y="2369171"/>
              <a:ext cx="1716641" cy="1118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2167" y="3207503"/>
              <a:ext cx="325120" cy="157480"/>
            </a:xfrm>
            <a:custGeom>
              <a:avLst/>
              <a:gdLst/>
              <a:ahLst/>
              <a:cxnLst/>
              <a:rect l="l" t="t" r="r" b="b"/>
              <a:pathLst>
                <a:path w="325120" h="157479">
                  <a:moveTo>
                    <a:pt x="324920" y="0"/>
                  </a:moveTo>
                  <a:lnTo>
                    <a:pt x="0" y="0"/>
                  </a:lnTo>
                  <a:lnTo>
                    <a:pt x="0" y="157378"/>
                  </a:lnTo>
                  <a:lnTo>
                    <a:pt x="324920" y="157378"/>
                  </a:lnTo>
                  <a:lnTo>
                    <a:pt x="324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60838" y="2901151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16"/>
                  </a:lnTo>
                  <a:lnTo>
                    <a:pt x="962825" y="14061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0838" y="2730948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46"/>
                  </a:lnTo>
                  <a:lnTo>
                    <a:pt x="962825" y="14064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0379" y="2390762"/>
              <a:ext cx="963294" cy="311150"/>
            </a:xfrm>
            <a:custGeom>
              <a:avLst/>
              <a:gdLst/>
              <a:ahLst/>
              <a:cxnLst/>
              <a:rect l="l" t="t" r="r" b="b"/>
              <a:pathLst>
                <a:path w="963295" h="311150">
                  <a:moveTo>
                    <a:pt x="962621" y="170167"/>
                  </a:moveTo>
                  <a:lnTo>
                    <a:pt x="0" y="170167"/>
                  </a:lnTo>
                  <a:lnTo>
                    <a:pt x="0" y="310870"/>
                  </a:lnTo>
                  <a:lnTo>
                    <a:pt x="962621" y="310870"/>
                  </a:lnTo>
                  <a:lnTo>
                    <a:pt x="962621" y="170167"/>
                  </a:lnTo>
                  <a:close/>
                </a:path>
                <a:path w="963295" h="311150">
                  <a:moveTo>
                    <a:pt x="963282" y="0"/>
                  </a:moveTo>
                  <a:lnTo>
                    <a:pt x="457" y="0"/>
                  </a:lnTo>
                  <a:lnTo>
                    <a:pt x="457" y="140703"/>
                  </a:lnTo>
                  <a:lnTo>
                    <a:pt x="963282" y="140703"/>
                  </a:lnTo>
                  <a:lnTo>
                    <a:pt x="963282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0379" y="3071329"/>
              <a:ext cx="963294" cy="308610"/>
            </a:xfrm>
            <a:custGeom>
              <a:avLst/>
              <a:gdLst/>
              <a:ahLst/>
              <a:cxnLst/>
              <a:rect l="l" t="t" r="r" b="b"/>
              <a:pathLst>
                <a:path w="963295" h="308610">
                  <a:moveTo>
                    <a:pt x="962621" y="0"/>
                  </a:moveTo>
                  <a:lnTo>
                    <a:pt x="0" y="0"/>
                  </a:lnTo>
                  <a:lnTo>
                    <a:pt x="0" y="140703"/>
                  </a:lnTo>
                  <a:lnTo>
                    <a:pt x="962621" y="140703"/>
                  </a:lnTo>
                  <a:lnTo>
                    <a:pt x="962621" y="0"/>
                  </a:lnTo>
                  <a:close/>
                </a:path>
                <a:path w="963295" h="308610">
                  <a:moveTo>
                    <a:pt x="963282" y="167500"/>
                  </a:moveTo>
                  <a:lnTo>
                    <a:pt x="457" y="167500"/>
                  </a:lnTo>
                  <a:lnTo>
                    <a:pt x="457" y="308140"/>
                  </a:lnTo>
                  <a:lnTo>
                    <a:pt x="963282" y="308140"/>
                  </a:lnTo>
                  <a:lnTo>
                    <a:pt x="963282" y="16750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60391" y="3406257"/>
              <a:ext cx="962660" cy="140970"/>
            </a:xfrm>
            <a:custGeom>
              <a:avLst/>
              <a:gdLst/>
              <a:ahLst/>
              <a:cxnLst/>
              <a:rect l="l" t="t" r="r" b="b"/>
              <a:pathLst>
                <a:path w="962660" h="140970">
                  <a:moveTo>
                    <a:pt x="962612" y="0"/>
                  </a:moveTo>
                  <a:lnTo>
                    <a:pt x="0" y="0"/>
                  </a:lnTo>
                  <a:lnTo>
                    <a:pt x="0" y="140715"/>
                  </a:lnTo>
                  <a:lnTo>
                    <a:pt x="962612" y="140715"/>
                  </a:lnTo>
                  <a:lnTo>
                    <a:pt x="962612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19683" y="1629155"/>
            <a:ext cx="3220720" cy="2426335"/>
            <a:chOff x="519683" y="1629155"/>
            <a:chExt cx="3220720" cy="2426335"/>
          </a:xfrm>
        </p:grpSpPr>
        <p:sp>
          <p:nvSpPr>
            <p:cNvPr id="17" name="object 17"/>
            <p:cNvSpPr/>
            <p:nvPr/>
          </p:nvSpPr>
          <p:spPr>
            <a:xfrm>
              <a:off x="519683" y="1629155"/>
              <a:ext cx="3220720" cy="2426335"/>
            </a:xfrm>
            <a:custGeom>
              <a:avLst/>
              <a:gdLst/>
              <a:ahLst/>
              <a:cxnLst/>
              <a:rect l="l" t="t" r="r" b="b"/>
              <a:pathLst>
                <a:path w="3220720" h="2426335">
                  <a:moveTo>
                    <a:pt x="3220212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20212" y="2426208"/>
                  </a:lnTo>
                  <a:lnTo>
                    <a:pt x="322021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0371" y="2033023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8" y="0"/>
                  </a:moveTo>
                  <a:lnTo>
                    <a:pt x="0" y="0"/>
                  </a:lnTo>
                  <a:lnTo>
                    <a:pt x="0" y="1620434"/>
                  </a:lnTo>
                  <a:lnTo>
                    <a:pt x="2881298" y="1620434"/>
                  </a:lnTo>
                  <a:lnTo>
                    <a:pt x="2881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1" y="2415514"/>
              <a:ext cx="2878778" cy="102927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3335" y="4698619"/>
            <a:ext cx="189357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Transformation Methodology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31258" y="4698619"/>
            <a:ext cx="273812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Suite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toolbox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46869" y="4698619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617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126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609" y="2028189"/>
            <a:ext cx="2888615" cy="1628139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Bringing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together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business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and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technology</a:t>
            </a:r>
            <a:endParaRPr sz="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tabLst>
                <a:tab pos="273748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19</a:t>
            </a:r>
            <a:endParaRPr sz="200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89703" y="1629155"/>
            <a:ext cx="3218815" cy="242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SAP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Signavio: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process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transformation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suite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for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collaborative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change</a:t>
            </a:r>
            <a:endParaRPr sz="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Journey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Modeler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40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Manager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20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300" dirty="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20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L="615950" marR="2098040" indent="38735">
              <a:lnSpc>
                <a:spcPct val="110400"/>
              </a:lnSpc>
              <a:spcBef>
                <a:spcPts val="17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SolMan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(ALM)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LeanIX</a:t>
            </a:r>
            <a:r>
              <a:rPr sz="3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(EAM)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tabLst>
                <a:tab pos="290385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12</a:t>
            </a:r>
            <a:endParaRPr sz="2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15797" y="2411737"/>
            <a:ext cx="2181225" cy="1136650"/>
            <a:chOff x="4715797" y="2411737"/>
            <a:chExt cx="2181225" cy="113665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8588" y="2427901"/>
              <a:ext cx="110797" cy="1105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5991" y="2726820"/>
              <a:ext cx="110588" cy="1105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8010" y="2612462"/>
              <a:ext cx="110798" cy="110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267" y="2967045"/>
              <a:ext cx="110827" cy="1105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797" y="2411737"/>
              <a:ext cx="141197" cy="113659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724570" y="2421259"/>
            <a:ext cx="122555" cy="38036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Collaboration</a:t>
            </a:r>
            <a:r>
              <a:rPr sz="300" b="1" spc="95" dirty="0">
                <a:latin typeface="Arial"/>
                <a:cs typeface="Arial"/>
              </a:rPr>
              <a:t> </a:t>
            </a:r>
            <a:r>
              <a:rPr sz="300" b="1" spc="-25" dirty="0">
                <a:latin typeface="Arial"/>
                <a:cs typeface="Arial"/>
              </a:rPr>
              <a:t>Hub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75689" y="2387579"/>
            <a:ext cx="2435225" cy="1160145"/>
            <a:chOff x="4875689" y="2387579"/>
            <a:chExt cx="2435225" cy="1160145"/>
          </a:xfrm>
        </p:grpSpPr>
        <p:sp>
          <p:nvSpPr>
            <p:cNvPr id="35" name="object 35"/>
            <p:cNvSpPr/>
            <p:nvPr/>
          </p:nvSpPr>
          <p:spPr>
            <a:xfrm>
              <a:off x="5708352" y="239075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0"/>
                  </a:lnTo>
                  <a:lnTo>
                    <a:pt x="0" y="310878"/>
                  </a:lnTo>
                </a:path>
              </a:pathLst>
            </a:custGeom>
            <a:ln w="5883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003" y="2492949"/>
              <a:ext cx="106718" cy="1067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003" y="2748042"/>
              <a:ext cx="106718" cy="1069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7003" y="2926338"/>
              <a:ext cx="106718" cy="60311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4149" y="2974689"/>
              <a:ext cx="106718" cy="1067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5689" y="2410837"/>
              <a:ext cx="141122" cy="11368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84684" y="2420616"/>
            <a:ext cx="122555" cy="35623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55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Explorer</a:t>
            </a:r>
            <a:endParaRPr sz="3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55565" y="2028189"/>
            <a:ext cx="2888615" cy="1628139"/>
          </a:xfrm>
          <a:custGeom>
            <a:avLst/>
            <a:gdLst/>
            <a:ahLst/>
            <a:cxnLst/>
            <a:rect l="l" t="t" r="r" b="b"/>
            <a:pathLst>
              <a:path w="2888615" h="1628139">
                <a:moveTo>
                  <a:pt x="0" y="1628013"/>
                </a:moveTo>
                <a:lnTo>
                  <a:pt x="2888361" y="1628013"/>
                </a:lnTo>
                <a:lnTo>
                  <a:pt x="2888361" y="0"/>
                </a:lnTo>
                <a:lnTo>
                  <a:pt x="0" y="0"/>
                </a:lnTo>
                <a:lnTo>
                  <a:pt x="0" y="1628013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8347067" y="1371600"/>
            <a:ext cx="3408045" cy="5067300"/>
            <a:chOff x="8472162" y="1371600"/>
            <a:chExt cx="3408045" cy="506730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7740" y="2039111"/>
              <a:ext cx="2964179" cy="16062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82913" y="2034285"/>
              <a:ext cx="2973705" cy="1616075"/>
            </a:xfrm>
            <a:custGeom>
              <a:avLst/>
              <a:gdLst/>
              <a:ahLst/>
              <a:cxnLst/>
              <a:rect l="l" t="t" r="r" b="b"/>
              <a:pathLst>
                <a:path w="2973704" h="1616075">
                  <a:moveTo>
                    <a:pt x="0" y="1615820"/>
                  </a:moveTo>
                  <a:lnTo>
                    <a:pt x="2973704" y="1615820"/>
                  </a:lnTo>
                  <a:lnTo>
                    <a:pt x="2973704" y="0"/>
                  </a:lnTo>
                  <a:lnTo>
                    <a:pt x="0" y="0"/>
                  </a:lnTo>
                  <a:lnTo>
                    <a:pt x="0" y="16158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72162" y="1371600"/>
              <a:ext cx="3408045" cy="5067300"/>
            </a:xfrm>
            <a:custGeom>
              <a:avLst/>
              <a:gdLst/>
              <a:ahLst/>
              <a:cxnLst/>
              <a:rect l="l" t="t" r="r" b="b"/>
              <a:pathLst>
                <a:path w="3408045" h="5067300">
                  <a:moveTo>
                    <a:pt x="0" y="5067300"/>
                  </a:moveTo>
                  <a:lnTo>
                    <a:pt x="3407663" y="5067300"/>
                  </a:lnTo>
                  <a:lnTo>
                    <a:pt x="3407663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25400">
              <a:solidFill>
                <a:srgbClr val="FFA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97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pillars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3" grpId="0"/>
      <p:bldP spid="41" grpId="0"/>
      <p:bldP spid="42" grpId="0" animBg="1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53639"/>
            <a:ext cx="12195175" cy="2685415"/>
            <a:chOff x="0" y="2453639"/>
            <a:chExt cx="12195175" cy="2685415"/>
          </a:xfrm>
        </p:grpSpPr>
        <p:sp>
          <p:nvSpPr>
            <p:cNvPr id="3" name="object 3"/>
            <p:cNvSpPr/>
            <p:nvPr/>
          </p:nvSpPr>
          <p:spPr>
            <a:xfrm>
              <a:off x="0" y="2453639"/>
              <a:ext cx="12195175" cy="2685415"/>
            </a:xfrm>
            <a:custGeom>
              <a:avLst/>
              <a:gdLst/>
              <a:ahLst/>
              <a:cxnLst/>
              <a:rect l="l" t="t" r="r" b="b"/>
              <a:pathLst>
                <a:path w="12195175" h="2685415">
                  <a:moveTo>
                    <a:pt x="0" y="2685288"/>
                  </a:moveTo>
                  <a:lnTo>
                    <a:pt x="12195047" y="2685288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68528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9308" y="2599943"/>
              <a:ext cx="2155190" cy="2339340"/>
            </a:xfrm>
            <a:custGeom>
              <a:avLst/>
              <a:gdLst/>
              <a:ahLst/>
              <a:cxnLst/>
              <a:rect l="l" t="t" r="r" b="b"/>
              <a:pathLst>
                <a:path w="2155190" h="2339340">
                  <a:moveTo>
                    <a:pt x="1034796" y="172466"/>
                  </a:moveTo>
                  <a:lnTo>
                    <a:pt x="1028623" y="126619"/>
                  </a:lnTo>
                  <a:lnTo>
                    <a:pt x="1011237" y="85420"/>
                  </a:lnTo>
                  <a:lnTo>
                    <a:pt x="984275" y="50520"/>
                  </a:lnTo>
                  <a:lnTo>
                    <a:pt x="949375" y="23558"/>
                  </a:lnTo>
                  <a:lnTo>
                    <a:pt x="908177" y="6172"/>
                  </a:lnTo>
                  <a:lnTo>
                    <a:pt x="862330" y="0"/>
                  </a:lnTo>
                  <a:lnTo>
                    <a:pt x="172466" y="0"/>
                  </a:lnTo>
                  <a:lnTo>
                    <a:pt x="126606" y="6172"/>
                  </a:lnTo>
                  <a:lnTo>
                    <a:pt x="85407" y="23558"/>
                  </a:lnTo>
                  <a:lnTo>
                    <a:pt x="50507" y="50520"/>
                  </a:lnTo>
                  <a:lnTo>
                    <a:pt x="23545" y="85420"/>
                  </a:lnTo>
                  <a:lnTo>
                    <a:pt x="6159" y="126619"/>
                  </a:lnTo>
                  <a:lnTo>
                    <a:pt x="0" y="172466"/>
                  </a:lnTo>
                  <a:lnTo>
                    <a:pt x="0" y="2166874"/>
                  </a:lnTo>
                  <a:lnTo>
                    <a:pt x="6159" y="2212733"/>
                  </a:lnTo>
                  <a:lnTo>
                    <a:pt x="23545" y="2253932"/>
                  </a:lnTo>
                  <a:lnTo>
                    <a:pt x="50507" y="2288832"/>
                  </a:lnTo>
                  <a:lnTo>
                    <a:pt x="85407" y="2315794"/>
                  </a:lnTo>
                  <a:lnTo>
                    <a:pt x="126606" y="2333180"/>
                  </a:lnTo>
                  <a:lnTo>
                    <a:pt x="172466" y="2339340"/>
                  </a:lnTo>
                  <a:lnTo>
                    <a:pt x="862330" y="2339340"/>
                  </a:lnTo>
                  <a:lnTo>
                    <a:pt x="908177" y="2333180"/>
                  </a:lnTo>
                  <a:lnTo>
                    <a:pt x="949375" y="2315794"/>
                  </a:lnTo>
                  <a:lnTo>
                    <a:pt x="984275" y="2288832"/>
                  </a:lnTo>
                  <a:lnTo>
                    <a:pt x="1011237" y="2253932"/>
                  </a:lnTo>
                  <a:lnTo>
                    <a:pt x="1028623" y="2212733"/>
                  </a:lnTo>
                  <a:lnTo>
                    <a:pt x="1034796" y="2166874"/>
                  </a:lnTo>
                  <a:lnTo>
                    <a:pt x="1034796" y="172466"/>
                  </a:lnTo>
                  <a:close/>
                </a:path>
                <a:path w="2155190" h="2339340">
                  <a:moveTo>
                    <a:pt x="2154936" y="172212"/>
                  </a:moveTo>
                  <a:lnTo>
                    <a:pt x="2148776" y="126428"/>
                  </a:lnTo>
                  <a:lnTo>
                    <a:pt x="2131415" y="85293"/>
                  </a:lnTo>
                  <a:lnTo>
                    <a:pt x="2104491" y="50444"/>
                  </a:lnTo>
                  <a:lnTo>
                    <a:pt x="2069642" y="23520"/>
                  </a:lnTo>
                  <a:lnTo>
                    <a:pt x="2028507" y="6159"/>
                  </a:lnTo>
                  <a:lnTo>
                    <a:pt x="1982724" y="0"/>
                  </a:lnTo>
                  <a:lnTo>
                    <a:pt x="1293876" y="0"/>
                  </a:lnTo>
                  <a:lnTo>
                    <a:pt x="1248079" y="6159"/>
                  </a:lnTo>
                  <a:lnTo>
                    <a:pt x="1206944" y="23520"/>
                  </a:lnTo>
                  <a:lnTo>
                    <a:pt x="1172095" y="50444"/>
                  </a:lnTo>
                  <a:lnTo>
                    <a:pt x="1145171" y="85293"/>
                  </a:lnTo>
                  <a:lnTo>
                    <a:pt x="1127810" y="126428"/>
                  </a:lnTo>
                  <a:lnTo>
                    <a:pt x="1121664" y="172212"/>
                  </a:lnTo>
                  <a:lnTo>
                    <a:pt x="1121664" y="2167128"/>
                  </a:lnTo>
                  <a:lnTo>
                    <a:pt x="1127810" y="2212924"/>
                  </a:lnTo>
                  <a:lnTo>
                    <a:pt x="1145171" y="2254059"/>
                  </a:lnTo>
                  <a:lnTo>
                    <a:pt x="1172095" y="2288908"/>
                  </a:lnTo>
                  <a:lnTo>
                    <a:pt x="1206944" y="2315832"/>
                  </a:lnTo>
                  <a:lnTo>
                    <a:pt x="1248079" y="2333193"/>
                  </a:lnTo>
                  <a:lnTo>
                    <a:pt x="1293876" y="2339340"/>
                  </a:lnTo>
                  <a:lnTo>
                    <a:pt x="1982724" y="2339340"/>
                  </a:lnTo>
                  <a:lnTo>
                    <a:pt x="2028507" y="2333193"/>
                  </a:lnTo>
                  <a:lnTo>
                    <a:pt x="2069642" y="2315832"/>
                  </a:lnTo>
                  <a:lnTo>
                    <a:pt x="2104491" y="2288908"/>
                  </a:lnTo>
                  <a:lnTo>
                    <a:pt x="2131415" y="2254059"/>
                  </a:lnTo>
                  <a:lnTo>
                    <a:pt x="2148776" y="2212924"/>
                  </a:lnTo>
                  <a:lnTo>
                    <a:pt x="2154936" y="2167128"/>
                  </a:lnTo>
                  <a:lnTo>
                    <a:pt x="2154936" y="17221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160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2647" y="2668523"/>
              <a:ext cx="928116" cy="758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5560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29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5" y="2166873"/>
                  </a:lnTo>
                  <a:lnTo>
                    <a:pt x="1034795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532" y="2709671"/>
              <a:ext cx="728471" cy="6766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01139" y="5363667"/>
            <a:ext cx="6653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50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years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industry</a:t>
            </a:r>
            <a:r>
              <a:rPr sz="1600" b="1" spc="-10" dirty="0">
                <a:latin typeface="Arial"/>
                <a:cs typeface="Arial"/>
              </a:rPr>
              <a:t> experience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75" dirty="0">
                <a:latin typeface="Arial"/>
                <a:cs typeface="Arial"/>
              </a:rPr>
              <a:t> </a:t>
            </a:r>
            <a:r>
              <a:rPr sz="6000" b="1" baseline="-12500" dirty="0">
                <a:solidFill>
                  <a:srgbClr val="EFAB00"/>
                </a:solidFill>
                <a:latin typeface="Arial"/>
                <a:cs typeface="Arial"/>
              </a:rPr>
              <a:t>+</a:t>
            </a:r>
            <a:r>
              <a:rPr sz="6000" b="1" spc="-412" baseline="-125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ecosystem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7414" y="3493389"/>
            <a:ext cx="8274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5089" y="3455670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17738" y="3493389"/>
            <a:ext cx="760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17364" y="2596895"/>
            <a:ext cx="5375275" cy="2339340"/>
            <a:chOff x="4817364" y="2596895"/>
            <a:chExt cx="5375275" cy="23393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2704" y="2673095"/>
              <a:ext cx="749807" cy="7498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17364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30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06517" y="3493389"/>
            <a:ext cx="85534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5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7223" y="2596895"/>
            <a:ext cx="2115185" cy="2339340"/>
            <a:chOff x="3697223" y="2596895"/>
            <a:chExt cx="2115185" cy="2339340"/>
          </a:xfrm>
        </p:grpSpPr>
        <p:sp>
          <p:nvSpPr>
            <p:cNvPr id="18" name="object 18"/>
            <p:cNvSpPr/>
            <p:nvPr/>
          </p:nvSpPr>
          <p:spPr>
            <a:xfrm>
              <a:off x="487146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97223" y="2596895"/>
              <a:ext cx="1033780" cy="2339340"/>
            </a:xfrm>
            <a:custGeom>
              <a:avLst/>
              <a:gdLst/>
              <a:ahLst/>
              <a:cxnLst/>
              <a:rect l="l" t="t" r="r" b="b"/>
              <a:pathLst>
                <a:path w="1033779" h="2339340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2167128"/>
                  </a:lnTo>
                  <a:lnTo>
                    <a:pt x="6150" y="2212913"/>
                  </a:lnTo>
                  <a:lnTo>
                    <a:pt x="23509" y="2254052"/>
                  </a:lnTo>
                  <a:lnTo>
                    <a:pt x="50434" y="2288905"/>
                  </a:lnTo>
                  <a:lnTo>
                    <a:pt x="85287" y="2315830"/>
                  </a:lnTo>
                  <a:lnTo>
                    <a:pt x="126426" y="2333189"/>
                  </a:lnTo>
                  <a:lnTo>
                    <a:pt x="172212" y="2339340"/>
                  </a:lnTo>
                  <a:lnTo>
                    <a:pt x="861060" y="2339340"/>
                  </a:lnTo>
                  <a:lnTo>
                    <a:pt x="906845" y="2333189"/>
                  </a:lnTo>
                  <a:lnTo>
                    <a:pt x="947984" y="2315830"/>
                  </a:lnTo>
                  <a:lnTo>
                    <a:pt x="982837" y="2288905"/>
                  </a:lnTo>
                  <a:lnTo>
                    <a:pt x="1009762" y="2254052"/>
                  </a:lnTo>
                  <a:lnTo>
                    <a:pt x="1027121" y="2212913"/>
                  </a:lnTo>
                  <a:lnTo>
                    <a:pt x="1033272" y="216712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45229" y="3493389"/>
            <a:ext cx="938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55419" y="2596895"/>
            <a:ext cx="8840470" cy="2380615"/>
            <a:chOff x="1455419" y="2596895"/>
            <a:chExt cx="8840470" cy="2380615"/>
          </a:xfrm>
        </p:grpSpPr>
        <p:sp>
          <p:nvSpPr>
            <p:cNvPr id="22" name="object 22"/>
            <p:cNvSpPr/>
            <p:nvPr/>
          </p:nvSpPr>
          <p:spPr>
            <a:xfrm>
              <a:off x="375132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6763" y="2660903"/>
              <a:ext cx="772667" cy="7741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55419" y="2596895"/>
              <a:ext cx="1033780" cy="2339340"/>
            </a:xfrm>
            <a:custGeom>
              <a:avLst/>
              <a:gdLst/>
              <a:ahLst/>
              <a:cxnLst/>
              <a:rect l="l" t="t" r="r" b="b"/>
              <a:pathLst>
                <a:path w="1033780" h="2339340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2167128"/>
                  </a:lnTo>
                  <a:lnTo>
                    <a:pt x="6150" y="2212913"/>
                  </a:lnTo>
                  <a:lnTo>
                    <a:pt x="23509" y="2254052"/>
                  </a:lnTo>
                  <a:lnTo>
                    <a:pt x="50434" y="2288905"/>
                  </a:lnTo>
                  <a:lnTo>
                    <a:pt x="85287" y="2315830"/>
                  </a:lnTo>
                  <a:lnTo>
                    <a:pt x="126426" y="2333189"/>
                  </a:lnTo>
                  <a:lnTo>
                    <a:pt x="172212" y="2339340"/>
                  </a:lnTo>
                  <a:lnTo>
                    <a:pt x="861060" y="2339340"/>
                  </a:lnTo>
                  <a:lnTo>
                    <a:pt x="906845" y="2333189"/>
                  </a:lnTo>
                  <a:lnTo>
                    <a:pt x="947984" y="2315830"/>
                  </a:lnTo>
                  <a:lnTo>
                    <a:pt x="982837" y="2288905"/>
                  </a:lnTo>
                  <a:lnTo>
                    <a:pt x="1009762" y="2254052"/>
                  </a:lnTo>
                  <a:lnTo>
                    <a:pt x="1027121" y="2212913"/>
                  </a:lnTo>
                  <a:lnTo>
                    <a:pt x="1033272" y="216712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580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191" y="2677667"/>
              <a:ext cx="739139" cy="739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355074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76260" y="4363211"/>
              <a:ext cx="1038225" cy="614680"/>
            </a:xfrm>
            <a:custGeom>
              <a:avLst/>
              <a:gdLst/>
              <a:ahLst/>
              <a:cxnLst/>
              <a:rect l="l" t="t" r="r" b="b"/>
              <a:pathLst>
                <a:path w="1038225" h="614679">
                  <a:moveTo>
                    <a:pt x="935482" y="0"/>
                  </a:moveTo>
                  <a:lnTo>
                    <a:pt x="102362" y="0"/>
                  </a:lnTo>
                  <a:lnTo>
                    <a:pt x="62525" y="8046"/>
                  </a:lnTo>
                  <a:lnTo>
                    <a:pt x="29987" y="29987"/>
                  </a:lnTo>
                  <a:lnTo>
                    <a:pt x="8046" y="62525"/>
                  </a:lnTo>
                  <a:lnTo>
                    <a:pt x="0" y="102362"/>
                  </a:lnTo>
                  <a:lnTo>
                    <a:pt x="0" y="511810"/>
                  </a:lnTo>
                  <a:lnTo>
                    <a:pt x="8046" y="551646"/>
                  </a:lnTo>
                  <a:lnTo>
                    <a:pt x="29987" y="584184"/>
                  </a:lnTo>
                  <a:lnTo>
                    <a:pt x="62525" y="606125"/>
                  </a:lnTo>
                  <a:lnTo>
                    <a:pt x="102362" y="614171"/>
                  </a:lnTo>
                  <a:lnTo>
                    <a:pt x="935482" y="614171"/>
                  </a:lnTo>
                  <a:lnTo>
                    <a:pt x="975318" y="606125"/>
                  </a:lnTo>
                  <a:lnTo>
                    <a:pt x="1007856" y="584184"/>
                  </a:lnTo>
                  <a:lnTo>
                    <a:pt x="1029797" y="551646"/>
                  </a:lnTo>
                  <a:lnTo>
                    <a:pt x="1037844" y="511810"/>
                  </a:lnTo>
                  <a:lnTo>
                    <a:pt x="1037844" y="102362"/>
                  </a:lnTo>
                  <a:lnTo>
                    <a:pt x="1029797" y="62525"/>
                  </a:lnTo>
                  <a:lnTo>
                    <a:pt x="1007856" y="29987"/>
                  </a:lnTo>
                  <a:lnTo>
                    <a:pt x="975318" y="8046"/>
                  </a:lnTo>
                  <a:lnTo>
                    <a:pt x="935482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488294" y="3275838"/>
            <a:ext cx="1569085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18603" y="4433433"/>
            <a:ext cx="937894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1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Signavio Process Intelligence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00971" y="4378452"/>
            <a:ext cx="1033780" cy="612775"/>
          </a:xfrm>
          <a:custGeom>
            <a:avLst/>
            <a:gdLst/>
            <a:ahLst/>
            <a:cxnLst/>
            <a:rect l="l" t="t" r="r" b="b"/>
            <a:pathLst>
              <a:path w="1033779" h="612775">
                <a:moveTo>
                  <a:pt x="931163" y="0"/>
                </a:moveTo>
                <a:lnTo>
                  <a:pt x="102107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7" y="612648"/>
                </a:lnTo>
                <a:lnTo>
                  <a:pt x="931163" y="612648"/>
                </a:lnTo>
                <a:lnTo>
                  <a:pt x="970907" y="604623"/>
                </a:lnTo>
                <a:lnTo>
                  <a:pt x="1003363" y="582739"/>
                </a:lnTo>
                <a:lnTo>
                  <a:pt x="1025247" y="550283"/>
                </a:lnTo>
                <a:lnTo>
                  <a:pt x="1033272" y="510540"/>
                </a:lnTo>
                <a:lnTo>
                  <a:pt x="1033272" y="102108"/>
                </a:lnTo>
                <a:lnTo>
                  <a:pt x="1025247" y="62364"/>
                </a:lnTo>
                <a:lnTo>
                  <a:pt x="1003363" y="29908"/>
                </a:lnTo>
                <a:lnTo>
                  <a:pt x="970907" y="8024"/>
                </a:lnTo>
                <a:lnTo>
                  <a:pt x="93116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06839" y="4500752"/>
            <a:ext cx="6248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Cross </a:t>
            </a:r>
            <a:r>
              <a:rPr sz="1100" b="1" spc="-10" dirty="0">
                <a:latin typeface="Arial"/>
                <a:cs typeface="Arial"/>
              </a:rPr>
              <a:t>products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37503" y="2592323"/>
            <a:ext cx="1035050" cy="2344420"/>
            <a:chOff x="5937503" y="2592323"/>
            <a:chExt cx="1035050" cy="2344420"/>
          </a:xfrm>
        </p:grpSpPr>
        <p:sp>
          <p:nvSpPr>
            <p:cNvPr id="34" name="object 34"/>
            <p:cNvSpPr/>
            <p:nvPr/>
          </p:nvSpPr>
          <p:spPr>
            <a:xfrm>
              <a:off x="5937503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6" y="2339340"/>
                  </a:lnTo>
                  <a:lnTo>
                    <a:pt x="862329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8463" y="2592323"/>
              <a:ext cx="912876" cy="91135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40882" y="3493389"/>
            <a:ext cx="828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59168" y="2599944"/>
            <a:ext cx="1033780" cy="2336800"/>
            <a:chOff x="7059168" y="2599944"/>
            <a:chExt cx="1033780" cy="2336800"/>
          </a:xfrm>
        </p:grpSpPr>
        <p:sp>
          <p:nvSpPr>
            <p:cNvPr id="38" name="object 38"/>
            <p:cNvSpPr/>
            <p:nvPr/>
          </p:nvSpPr>
          <p:spPr>
            <a:xfrm>
              <a:off x="7059168" y="2599944"/>
              <a:ext cx="1033780" cy="2336800"/>
            </a:xfrm>
            <a:custGeom>
              <a:avLst/>
              <a:gdLst/>
              <a:ahLst/>
              <a:cxnLst/>
              <a:rect l="l" t="t" r="r" b="b"/>
              <a:pathLst>
                <a:path w="1033779" h="233680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1"/>
                  </a:lnTo>
                  <a:lnTo>
                    <a:pt x="0" y="2164079"/>
                  </a:lnTo>
                  <a:lnTo>
                    <a:pt x="6150" y="2209865"/>
                  </a:lnTo>
                  <a:lnTo>
                    <a:pt x="23509" y="2251004"/>
                  </a:lnTo>
                  <a:lnTo>
                    <a:pt x="50434" y="2285857"/>
                  </a:lnTo>
                  <a:lnTo>
                    <a:pt x="85287" y="2312782"/>
                  </a:lnTo>
                  <a:lnTo>
                    <a:pt x="126426" y="2330141"/>
                  </a:lnTo>
                  <a:lnTo>
                    <a:pt x="172211" y="2336291"/>
                  </a:lnTo>
                  <a:lnTo>
                    <a:pt x="861059" y="2336291"/>
                  </a:lnTo>
                  <a:lnTo>
                    <a:pt x="906845" y="2330141"/>
                  </a:lnTo>
                  <a:lnTo>
                    <a:pt x="947984" y="2312782"/>
                  </a:lnTo>
                  <a:lnTo>
                    <a:pt x="982837" y="2285857"/>
                  </a:lnTo>
                  <a:lnTo>
                    <a:pt x="1009762" y="2251004"/>
                  </a:lnTo>
                  <a:lnTo>
                    <a:pt x="1027121" y="2209865"/>
                  </a:lnTo>
                  <a:lnTo>
                    <a:pt x="1033272" y="2164079"/>
                  </a:lnTo>
                  <a:lnTo>
                    <a:pt x="1033272" y="172211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13270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608" y="2642616"/>
              <a:ext cx="850392" cy="81076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095870" y="3493389"/>
            <a:ext cx="962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94317" y="3493389"/>
            <a:ext cx="84836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 MT"/>
                <a:cs typeface="Arial MT"/>
              </a:rPr>
              <a:t>Community- </a:t>
            </a:r>
            <a:r>
              <a:rPr sz="1100" spc="-100" dirty="0">
                <a:latin typeface="Arial MT"/>
                <a:cs typeface="Arial MT"/>
              </a:rPr>
              <a:t>created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content, </a:t>
            </a:r>
            <a:r>
              <a:rPr sz="1100" spc="-10" dirty="0">
                <a:latin typeface="Arial MT"/>
                <a:cs typeface="Arial MT"/>
              </a:rPr>
              <a:t>including </a:t>
            </a:r>
            <a:r>
              <a:rPr sz="1100" spc="-105" dirty="0">
                <a:latin typeface="Arial MT"/>
                <a:cs typeface="Arial MT"/>
              </a:rPr>
              <a:t>extensions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integrations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0406" y="5337266"/>
            <a:ext cx="648512" cy="68530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333756" y="2596895"/>
            <a:ext cx="7759065" cy="2394585"/>
            <a:chOff x="333756" y="2596895"/>
            <a:chExt cx="7759065" cy="2394585"/>
          </a:xfrm>
        </p:grpSpPr>
        <p:sp>
          <p:nvSpPr>
            <p:cNvPr id="45" name="object 45"/>
            <p:cNvSpPr/>
            <p:nvPr/>
          </p:nvSpPr>
          <p:spPr>
            <a:xfrm>
              <a:off x="333756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30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7858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036" y="2643631"/>
              <a:ext cx="808482" cy="8084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91606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59167" y="4378451"/>
              <a:ext cx="1033780" cy="612775"/>
            </a:xfrm>
            <a:custGeom>
              <a:avLst/>
              <a:gdLst/>
              <a:ahLst/>
              <a:cxnLst/>
              <a:rect l="l" t="t" r="r" b="b"/>
              <a:pathLst>
                <a:path w="1033779" h="612775">
                  <a:moveTo>
                    <a:pt x="931163" y="0"/>
                  </a:moveTo>
                  <a:lnTo>
                    <a:pt x="102107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40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7" y="612648"/>
                  </a:lnTo>
                  <a:lnTo>
                    <a:pt x="931163" y="612648"/>
                  </a:lnTo>
                  <a:lnTo>
                    <a:pt x="970907" y="604623"/>
                  </a:lnTo>
                  <a:lnTo>
                    <a:pt x="1003363" y="582739"/>
                  </a:lnTo>
                  <a:lnTo>
                    <a:pt x="1025247" y="550283"/>
                  </a:lnTo>
                  <a:lnTo>
                    <a:pt x="1033272" y="510540"/>
                  </a:lnTo>
                  <a:lnTo>
                    <a:pt x="1033272" y="102108"/>
                  </a:lnTo>
                  <a:lnTo>
                    <a:pt x="1025247" y="62364"/>
                  </a:lnTo>
                  <a:lnTo>
                    <a:pt x="1003363" y="29908"/>
                  </a:lnTo>
                  <a:lnTo>
                    <a:pt x="970907" y="8024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70989" y="3493389"/>
            <a:ext cx="78930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4047" y="1579406"/>
            <a:ext cx="717689" cy="55666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168095" y="1612849"/>
            <a:ext cx="1047051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sz="1600" spc="-1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Value</a:t>
            </a:r>
            <a:r>
              <a:rPr sz="1600" spc="-1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Accelerator</a:t>
            </a:r>
            <a:r>
              <a:rPr sz="1600" spc="-9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can</a:t>
            </a:r>
            <a:r>
              <a:rPr sz="16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6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specific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16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6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theme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(such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as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product,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600" spc="-40" dirty="0">
                <a:solidFill>
                  <a:srgbClr val="333333"/>
                </a:solidFill>
                <a:latin typeface="Arial MT"/>
                <a:cs typeface="Arial MT"/>
              </a:rPr>
              <a:t>or </a:t>
            </a:r>
            <a:r>
              <a:rPr sz="1600" spc="-10" dirty="0">
                <a:solidFill>
                  <a:srgbClr val="333333"/>
                </a:solidFill>
                <a:latin typeface="Arial MT"/>
                <a:cs typeface="Arial MT"/>
              </a:rPr>
              <a:t>industry..),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 serves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need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different</a:t>
            </a:r>
            <a:r>
              <a:rPr sz="16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 MT"/>
                <a:cs typeface="Arial MT"/>
              </a:rPr>
              <a:t>products,</a:t>
            </a:r>
            <a:r>
              <a:rPr lang="en-US" sz="16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may</a:t>
            </a:r>
            <a:r>
              <a:rPr sz="16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include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one</a:t>
            </a:r>
            <a:r>
              <a:rPr sz="16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or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latin typeface="Arial"/>
                <a:cs typeface="Arial"/>
              </a:rPr>
              <a:t>combination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 MT"/>
                <a:cs typeface="Arial MT"/>
              </a:rPr>
              <a:t>following:</a:t>
            </a:r>
            <a:r>
              <a:rPr lang="en-US" sz="1600" spc="-10" dirty="0">
                <a:solidFill>
                  <a:srgbClr val="333333"/>
                </a:solidFill>
                <a:latin typeface="Arial MT"/>
                <a:cs typeface="Arial MT"/>
              </a:rPr>
              <a:t>-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93264" y="4444728"/>
            <a:ext cx="9353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Signavio Process Insights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33756" y="2662427"/>
            <a:ext cx="8827770" cy="2329180"/>
            <a:chOff x="333756" y="2662427"/>
            <a:chExt cx="8827770" cy="2329180"/>
          </a:xfrm>
        </p:grpSpPr>
        <p:sp>
          <p:nvSpPr>
            <p:cNvPr id="55" name="object 55"/>
            <p:cNvSpPr/>
            <p:nvPr/>
          </p:nvSpPr>
          <p:spPr>
            <a:xfrm>
              <a:off x="8233410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344" y="2662427"/>
              <a:ext cx="771144" cy="7711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3756" y="4378451"/>
              <a:ext cx="6638925" cy="612775"/>
            </a:xfrm>
            <a:custGeom>
              <a:avLst/>
              <a:gdLst/>
              <a:ahLst/>
              <a:cxnLst/>
              <a:rect l="l" t="t" r="r" b="b"/>
              <a:pathLst>
                <a:path w="6638925" h="612775">
                  <a:moveTo>
                    <a:pt x="6536436" y="0"/>
                  </a:moveTo>
                  <a:lnTo>
                    <a:pt x="102107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40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7" y="612648"/>
                  </a:lnTo>
                  <a:lnTo>
                    <a:pt x="6536436" y="612648"/>
                  </a:lnTo>
                  <a:lnTo>
                    <a:pt x="6576179" y="604623"/>
                  </a:lnTo>
                  <a:lnTo>
                    <a:pt x="6608635" y="582739"/>
                  </a:lnTo>
                  <a:lnTo>
                    <a:pt x="6630519" y="550283"/>
                  </a:lnTo>
                  <a:lnTo>
                    <a:pt x="6638544" y="510540"/>
                  </a:lnTo>
                  <a:lnTo>
                    <a:pt x="6638544" y="102108"/>
                  </a:lnTo>
                  <a:lnTo>
                    <a:pt x="6630519" y="62364"/>
                  </a:lnTo>
                  <a:lnTo>
                    <a:pt x="6608635" y="29908"/>
                  </a:lnTo>
                  <a:lnTo>
                    <a:pt x="6576179" y="8024"/>
                  </a:lnTo>
                  <a:lnTo>
                    <a:pt x="65364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46454" y="4485513"/>
            <a:ext cx="501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SAP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Signavio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Process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Explorer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spc="-25" dirty="0">
                <a:latin typeface="Arial MT"/>
                <a:cs typeface="Arial MT"/>
              </a:rPr>
              <a:t>via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SAP Signavio Process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SAP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Signavio Collaboration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Hub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1659" y="3493389"/>
            <a:ext cx="53848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5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99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do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consist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of?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6" grpId="0"/>
      <p:bldP spid="20" grpId="0"/>
      <p:bldP spid="29" grpId="0"/>
      <p:bldP spid="30" grpId="0"/>
      <p:bldP spid="31" grpId="0" animBg="1"/>
      <p:bldP spid="32" grpId="0"/>
      <p:bldP spid="36" grpId="0"/>
      <p:bldP spid="41" grpId="0"/>
      <p:bldP spid="42" grpId="0"/>
      <p:bldP spid="50" grpId="0"/>
      <p:bldP spid="52" grpId="0"/>
      <p:bldP spid="53" grpId="0"/>
      <p:bldP spid="58" grpId="0"/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Day-4 </a:t>
            </a:r>
          </a:p>
        </p:txBody>
      </p:sp>
    </p:spTree>
    <p:extLst>
      <p:ext uri="{BB962C8B-B14F-4D97-AF65-F5344CB8AC3E}">
        <p14:creationId xmlns:p14="http://schemas.microsoft.com/office/powerpoint/2010/main" val="190550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70179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2932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4595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8235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91383" y="1194816"/>
            <a:ext cx="8578850" cy="3115310"/>
          </a:xfrm>
          <a:custGeom>
            <a:avLst/>
            <a:gdLst/>
            <a:ahLst/>
            <a:cxnLst/>
            <a:rect l="l" t="t" r="r" b="b"/>
            <a:pathLst>
              <a:path w="8578850" h="3115310">
                <a:moveTo>
                  <a:pt x="8578596" y="0"/>
                </a:moveTo>
                <a:lnTo>
                  <a:pt x="1552194" y="0"/>
                </a:lnTo>
                <a:lnTo>
                  <a:pt x="1552194" y="254"/>
                </a:lnTo>
                <a:lnTo>
                  <a:pt x="1397889" y="8000"/>
                </a:lnTo>
                <a:lnTo>
                  <a:pt x="1350032" y="13609"/>
                </a:lnTo>
                <a:lnTo>
                  <a:pt x="1302629" y="20653"/>
                </a:lnTo>
                <a:lnTo>
                  <a:pt x="1255702" y="29111"/>
                </a:lnTo>
                <a:lnTo>
                  <a:pt x="1209274" y="38959"/>
                </a:lnTo>
                <a:lnTo>
                  <a:pt x="1163367" y="50176"/>
                </a:lnTo>
                <a:lnTo>
                  <a:pt x="1118004" y="62739"/>
                </a:lnTo>
                <a:lnTo>
                  <a:pt x="1073207" y="76626"/>
                </a:lnTo>
                <a:lnTo>
                  <a:pt x="1028997" y="91814"/>
                </a:lnTo>
                <a:lnTo>
                  <a:pt x="985399" y="108280"/>
                </a:lnTo>
                <a:lnTo>
                  <a:pt x="942434" y="126002"/>
                </a:lnTo>
                <a:lnTo>
                  <a:pt x="900125" y="144958"/>
                </a:lnTo>
                <a:lnTo>
                  <a:pt x="858494" y="165126"/>
                </a:lnTo>
                <a:lnTo>
                  <a:pt x="817564" y="186482"/>
                </a:lnTo>
                <a:lnTo>
                  <a:pt x="777356" y="209004"/>
                </a:lnTo>
                <a:lnTo>
                  <a:pt x="737894" y="232670"/>
                </a:lnTo>
                <a:lnTo>
                  <a:pt x="699200" y="257458"/>
                </a:lnTo>
                <a:lnTo>
                  <a:pt x="661297" y="283344"/>
                </a:lnTo>
                <a:lnTo>
                  <a:pt x="624206" y="310307"/>
                </a:lnTo>
                <a:lnTo>
                  <a:pt x="587950" y="338324"/>
                </a:lnTo>
                <a:lnTo>
                  <a:pt x="552553" y="367373"/>
                </a:lnTo>
                <a:lnTo>
                  <a:pt x="518035" y="397430"/>
                </a:lnTo>
                <a:lnTo>
                  <a:pt x="484420" y="428474"/>
                </a:lnTo>
                <a:lnTo>
                  <a:pt x="451730" y="460483"/>
                </a:lnTo>
                <a:lnTo>
                  <a:pt x="419988" y="493433"/>
                </a:lnTo>
                <a:lnTo>
                  <a:pt x="389215" y="527302"/>
                </a:lnTo>
                <a:lnTo>
                  <a:pt x="359435" y="562068"/>
                </a:lnTo>
                <a:lnTo>
                  <a:pt x="330669" y="597708"/>
                </a:lnTo>
                <a:lnTo>
                  <a:pt x="302941" y="634200"/>
                </a:lnTo>
                <a:lnTo>
                  <a:pt x="276273" y="671522"/>
                </a:lnTo>
                <a:lnTo>
                  <a:pt x="250686" y="709650"/>
                </a:lnTo>
                <a:lnTo>
                  <a:pt x="226205" y="748563"/>
                </a:lnTo>
                <a:lnTo>
                  <a:pt x="202850" y="788238"/>
                </a:lnTo>
                <a:lnTo>
                  <a:pt x="180645" y="828652"/>
                </a:lnTo>
                <a:lnTo>
                  <a:pt x="159611" y="869783"/>
                </a:lnTo>
                <a:lnTo>
                  <a:pt x="139772" y="911609"/>
                </a:lnTo>
                <a:lnTo>
                  <a:pt x="121150" y="954107"/>
                </a:lnTo>
                <a:lnTo>
                  <a:pt x="103767" y="997255"/>
                </a:lnTo>
                <a:lnTo>
                  <a:pt x="87645" y="1041030"/>
                </a:lnTo>
                <a:lnTo>
                  <a:pt x="72808" y="1085410"/>
                </a:lnTo>
                <a:lnTo>
                  <a:pt x="59278" y="1130372"/>
                </a:lnTo>
                <a:lnTo>
                  <a:pt x="47076" y="1175894"/>
                </a:lnTo>
                <a:lnTo>
                  <a:pt x="36226" y="1221953"/>
                </a:lnTo>
                <a:lnTo>
                  <a:pt x="26749" y="1268527"/>
                </a:lnTo>
                <a:lnTo>
                  <a:pt x="18669" y="1315594"/>
                </a:lnTo>
                <a:lnTo>
                  <a:pt x="12008" y="1363131"/>
                </a:lnTo>
                <a:lnTo>
                  <a:pt x="6788" y="1411115"/>
                </a:lnTo>
                <a:lnTo>
                  <a:pt x="3032" y="1459524"/>
                </a:lnTo>
                <a:lnTo>
                  <a:pt x="761" y="1508336"/>
                </a:lnTo>
                <a:lnTo>
                  <a:pt x="0" y="1557528"/>
                </a:lnTo>
                <a:lnTo>
                  <a:pt x="740" y="1606039"/>
                </a:lnTo>
                <a:lnTo>
                  <a:pt x="2949" y="1654181"/>
                </a:lnTo>
                <a:lnTo>
                  <a:pt x="6603" y="1701932"/>
                </a:lnTo>
                <a:lnTo>
                  <a:pt x="11682" y="1749271"/>
                </a:lnTo>
                <a:lnTo>
                  <a:pt x="18163" y="1796176"/>
                </a:lnTo>
                <a:lnTo>
                  <a:pt x="26026" y="1842626"/>
                </a:lnTo>
                <a:lnTo>
                  <a:pt x="35249" y="1888598"/>
                </a:lnTo>
                <a:lnTo>
                  <a:pt x="45810" y="1934072"/>
                </a:lnTo>
                <a:lnTo>
                  <a:pt x="57688" y="1979026"/>
                </a:lnTo>
                <a:lnTo>
                  <a:pt x="70861" y="2023438"/>
                </a:lnTo>
                <a:lnTo>
                  <a:pt x="85308" y="2067287"/>
                </a:lnTo>
                <a:lnTo>
                  <a:pt x="101006" y="2110551"/>
                </a:lnTo>
                <a:lnTo>
                  <a:pt x="117936" y="2153209"/>
                </a:lnTo>
                <a:lnTo>
                  <a:pt x="136074" y="2195239"/>
                </a:lnTo>
                <a:lnTo>
                  <a:pt x="155400" y="2236619"/>
                </a:lnTo>
                <a:lnTo>
                  <a:pt x="175893" y="2277329"/>
                </a:lnTo>
                <a:lnTo>
                  <a:pt x="197529" y="2317346"/>
                </a:lnTo>
                <a:lnTo>
                  <a:pt x="220289" y="2356650"/>
                </a:lnTo>
                <a:lnTo>
                  <a:pt x="244150" y="2395217"/>
                </a:lnTo>
                <a:lnTo>
                  <a:pt x="269090" y="2433028"/>
                </a:lnTo>
                <a:lnTo>
                  <a:pt x="295090" y="2470060"/>
                </a:lnTo>
                <a:lnTo>
                  <a:pt x="322125" y="2506292"/>
                </a:lnTo>
                <a:lnTo>
                  <a:pt x="350177" y="2541702"/>
                </a:lnTo>
                <a:lnTo>
                  <a:pt x="379222" y="2576269"/>
                </a:lnTo>
                <a:lnTo>
                  <a:pt x="409239" y="2609971"/>
                </a:lnTo>
                <a:lnTo>
                  <a:pt x="440207" y="2642787"/>
                </a:lnTo>
                <a:lnTo>
                  <a:pt x="472104" y="2674695"/>
                </a:lnTo>
                <a:lnTo>
                  <a:pt x="504909" y="2705673"/>
                </a:lnTo>
                <a:lnTo>
                  <a:pt x="538599" y="2735701"/>
                </a:lnTo>
                <a:lnTo>
                  <a:pt x="573155" y="2764756"/>
                </a:lnTo>
                <a:lnTo>
                  <a:pt x="608553" y="2792816"/>
                </a:lnTo>
                <a:lnTo>
                  <a:pt x="644773" y="2819862"/>
                </a:lnTo>
                <a:lnTo>
                  <a:pt x="681793" y="2845870"/>
                </a:lnTo>
                <a:lnTo>
                  <a:pt x="719591" y="2870819"/>
                </a:lnTo>
                <a:lnTo>
                  <a:pt x="758146" y="2894688"/>
                </a:lnTo>
                <a:lnTo>
                  <a:pt x="797437" y="2917456"/>
                </a:lnTo>
                <a:lnTo>
                  <a:pt x="837441" y="2939100"/>
                </a:lnTo>
                <a:lnTo>
                  <a:pt x="878138" y="2959599"/>
                </a:lnTo>
                <a:lnTo>
                  <a:pt x="919505" y="2978932"/>
                </a:lnTo>
                <a:lnTo>
                  <a:pt x="961521" y="2997077"/>
                </a:lnTo>
                <a:lnTo>
                  <a:pt x="1004166" y="3014012"/>
                </a:lnTo>
                <a:lnTo>
                  <a:pt x="1047416" y="3029717"/>
                </a:lnTo>
                <a:lnTo>
                  <a:pt x="1091251" y="3044169"/>
                </a:lnTo>
                <a:lnTo>
                  <a:pt x="1135649" y="3057346"/>
                </a:lnTo>
                <a:lnTo>
                  <a:pt x="1180589" y="3069228"/>
                </a:lnTo>
                <a:lnTo>
                  <a:pt x="1226049" y="3079793"/>
                </a:lnTo>
                <a:lnTo>
                  <a:pt x="1272007" y="3089019"/>
                </a:lnTo>
                <a:lnTo>
                  <a:pt x="1318442" y="3096885"/>
                </a:lnTo>
                <a:lnTo>
                  <a:pt x="1365333" y="3103369"/>
                </a:lnTo>
                <a:lnTo>
                  <a:pt x="1412658" y="3108449"/>
                </a:lnTo>
                <a:lnTo>
                  <a:pt x="1460395" y="3112105"/>
                </a:lnTo>
                <a:lnTo>
                  <a:pt x="1508522" y="3114314"/>
                </a:lnTo>
                <a:lnTo>
                  <a:pt x="1557020" y="3115056"/>
                </a:lnTo>
                <a:lnTo>
                  <a:pt x="1671701" y="3109214"/>
                </a:lnTo>
                <a:lnTo>
                  <a:pt x="8578596" y="3109214"/>
                </a:lnTo>
                <a:lnTo>
                  <a:pt x="8578596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421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Strategic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objectives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002" y="316507"/>
            <a:ext cx="726259" cy="634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8203" y="1523106"/>
            <a:ext cx="4167504" cy="366585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Plan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transformation</a:t>
            </a:r>
            <a:r>
              <a:rPr sz="1800" spc="-10" dirty="0">
                <a:latin typeface="Arial MT"/>
                <a:cs typeface="Arial MT"/>
              </a:rPr>
              <a:t> journey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strategic</a:t>
            </a:r>
            <a:r>
              <a:rPr sz="1800" spc="-10" dirty="0">
                <a:latin typeface="Arial MT"/>
                <a:cs typeface="Arial MT"/>
              </a:rPr>
              <a:t> objectives </a:t>
            </a:r>
            <a:r>
              <a:rPr sz="1800" dirty="0">
                <a:latin typeface="Arial MT"/>
                <a:cs typeface="Arial MT"/>
              </a:rPr>
              <a:t>linked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goals,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required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enriched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-10" dirty="0">
                <a:latin typeface="Arial MT"/>
                <a:cs typeface="Arial MT"/>
              </a:rPr>
              <a:t>benchmarks</a:t>
            </a:r>
            <a:endParaRPr sz="1800" dirty="0">
              <a:latin typeface="Arial MT"/>
              <a:cs typeface="Arial MT"/>
            </a:endParaRPr>
          </a:p>
          <a:p>
            <a:pPr marL="193675" marR="180975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Drive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 </a:t>
            </a:r>
            <a:r>
              <a:rPr sz="1800" spc="-10" dirty="0">
                <a:latin typeface="Arial MT"/>
                <a:cs typeface="Arial MT"/>
              </a:rPr>
              <a:t>initiatives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identifying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improvement opportunities</a:t>
            </a:r>
            <a:endParaRPr sz="1800" dirty="0">
              <a:latin typeface="Arial MT"/>
              <a:cs typeface="Arial MT"/>
            </a:endParaRPr>
          </a:p>
          <a:p>
            <a:pPr marL="193675" marR="67691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Support </a:t>
            </a:r>
            <a:r>
              <a:rPr sz="1800" spc="-10" dirty="0">
                <a:latin typeface="Arial MT"/>
                <a:cs typeface="Arial MT"/>
              </a:rPr>
              <a:t>value-</a:t>
            </a:r>
            <a:r>
              <a:rPr sz="1800" dirty="0">
                <a:latin typeface="Arial MT"/>
                <a:cs typeface="Arial MT"/>
              </a:rPr>
              <a:t>driven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improvement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initiatives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40680" y="1625980"/>
            <a:ext cx="6741159" cy="3780154"/>
            <a:chOff x="4940680" y="1625980"/>
            <a:chExt cx="6741159" cy="37801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855" y="1629155"/>
              <a:ext cx="6734556" cy="37734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195303" y="1653539"/>
              <a:ext cx="358140" cy="76200"/>
            </a:xfrm>
            <a:custGeom>
              <a:avLst/>
              <a:gdLst/>
              <a:ahLst/>
              <a:cxnLst/>
              <a:rect l="l" t="t" r="r" b="b"/>
              <a:pathLst>
                <a:path w="358140" h="76200">
                  <a:moveTo>
                    <a:pt x="35814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8140" y="76200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855" y="1833371"/>
              <a:ext cx="6734556" cy="34625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200" y="2819400"/>
              <a:ext cx="4997196" cy="23820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3855" y="1629155"/>
              <a:ext cx="6734809" cy="3773804"/>
            </a:xfrm>
            <a:custGeom>
              <a:avLst/>
              <a:gdLst/>
              <a:ahLst/>
              <a:cxnLst/>
              <a:rect l="l" t="t" r="r" b="b"/>
              <a:pathLst>
                <a:path w="6734809" h="3773804">
                  <a:moveTo>
                    <a:pt x="0" y="3773424"/>
                  </a:moveTo>
                  <a:lnTo>
                    <a:pt x="6734556" y="3773424"/>
                  </a:lnTo>
                  <a:lnTo>
                    <a:pt x="6734556" y="0"/>
                  </a:lnTo>
                  <a:lnTo>
                    <a:pt x="0" y="0"/>
                  </a:lnTo>
                  <a:lnTo>
                    <a:pt x="0" y="377342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7475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capability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maps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553179"/>
            <a:ext cx="4080510" cy="31927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685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Align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strategically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can </a:t>
            </a:r>
            <a:r>
              <a:rPr sz="1800" dirty="0">
                <a:latin typeface="Arial MT"/>
                <a:cs typeface="Arial MT"/>
              </a:rPr>
              <a:t>generate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  <a:p>
            <a:pPr marL="193675" marR="10985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Easily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identify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gaps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opportunities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investments</a:t>
            </a:r>
            <a:endParaRPr sz="1800" dirty="0">
              <a:latin typeface="Arial MT"/>
              <a:cs typeface="Arial MT"/>
            </a:endParaRPr>
          </a:p>
          <a:p>
            <a:pPr marL="193675" marR="70485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instant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 the</a:t>
            </a:r>
            <a:r>
              <a:rPr sz="1800" spc="-10" dirty="0">
                <a:latin typeface="Arial MT"/>
                <a:cs typeface="Arial MT"/>
              </a:rPr>
              <a:t> project </a:t>
            </a:r>
            <a:r>
              <a:rPr sz="1800" dirty="0">
                <a:latin typeface="Arial MT"/>
                <a:cs typeface="Arial MT"/>
              </a:rPr>
              <a:t>relates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different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domains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Establish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language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set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ground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detailed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planning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37639"/>
            <a:ext cx="913768" cy="10608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33183" y="1610857"/>
            <a:ext cx="6818630" cy="3863975"/>
            <a:chOff x="4933183" y="1610857"/>
            <a:chExt cx="6818630" cy="3863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183" y="1610857"/>
              <a:ext cx="6818384" cy="38633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047" y="1633727"/>
              <a:ext cx="6722364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2872" y="1630552"/>
              <a:ext cx="6729095" cy="3773804"/>
            </a:xfrm>
            <a:custGeom>
              <a:avLst/>
              <a:gdLst/>
              <a:ahLst/>
              <a:cxnLst/>
              <a:rect l="l" t="t" r="r" b="b"/>
              <a:pathLst>
                <a:path w="6729095" h="3773804">
                  <a:moveTo>
                    <a:pt x="0" y="3773678"/>
                  </a:moveTo>
                  <a:lnTo>
                    <a:pt x="6728714" y="3773678"/>
                  </a:lnTo>
                  <a:lnTo>
                    <a:pt x="6728714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59635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8999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models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593" y="1524684"/>
            <a:ext cx="3833495" cy="36207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050" indent="-181610">
              <a:lnSpc>
                <a:spcPct val="100000"/>
              </a:lnSpc>
              <a:spcBef>
                <a:spcPts val="61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Better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understand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end-to-</a:t>
            </a:r>
            <a:r>
              <a:rPr sz="1600" spc="-25" dirty="0">
                <a:latin typeface="Arial MT"/>
                <a:cs typeface="Arial MT"/>
              </a:rPr>
              <a:t>end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scope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transformation </a:t>
            </a:r>
            <a:r>
              <a:rPr sz="1600" dirty="0">
                <a:latin typeface="Arial MT"/>
                <a:cs typeface="Arial MT"/>
              </a:rPr>
              <a:t>project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accordingly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architecture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easily</a:t>
            </a:r>
            <a:endParaRPr sz="1600" dirty="0">
              <a:latin typeface="Arial MT"/>
              <a:cs typeface="Arial MT"/>
            </a:endParaRPr>
          </a:p>
          <a:p>
            <a:pPr marL="193675" marR="2095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Access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product-</a:t>
            </a:r>
            <a:r>
              <a:rPr sz="1600" dirty="0">
                <a:latin typeface="Arial MT"/>
                <a:cs typeface="Arial MT"/>
              </a:rPr>
              <a:t>specific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10" dirty="0">
                <a:latin typeface="Arial MT"/>
                <a:cs typeface="Arial MT"/>
              </a:rPr>
              <a:t> agnostic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regardless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whether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you </a:t>
            </a:r>
            <a:r>
              <a:rPr sz="1600" dirty="0">
                <a:latin typeface="Arial MT"/>
                <a:cs typeface="Arial MT"/>
              </a:rPr>
              <a:t>currently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products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installed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third-</a:t>
            </a:r>
            <a:r>
              <a:rPr sz="1600" dirty="0">
                <a:latin typeface="Arial MT"/>
                <a:cs typeface="Arial MT"/>
              </a:rPr>
              <a:t>party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solutions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your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 marR="3333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Accelerate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quickly </a:t>
            </a:r>
            <a:r>
              <a:rPr sz="1600" dirty="0">
                <a:latin typeface="Arial MT"/>
                <a:cs typeface="Arial MT"/>
              </a:rPr>
              <a:t>bring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life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101" y="512768"/>
            <a:ext cx="932222" cy="2214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33183" y="1616952"/>
            <a:ext cx="6818630" cy="3863975"/>
            <a:chOff x="4933183" y="1616952"/>
            <a:chExt cx="6818630" cy="3863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183" y="1616952"/>
              <a:ext cx="6818384" cy="38633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047" y="1639823"/>
              <a:ext cx="6722364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2872" y="1636648"/>
              <a:ext cx="6729095" cy="3773804"/>
            </a:xfrm>
            <a:custGeom>
              <a:avLst/>
              <a:gdLst/>
              <a:ahLst/>
              <a:cxnLst/>
              <a:rect l="l" t="t" r="r" b="b"/>
              <a:pathLst>
                <a:path w="6729095" h="3773804">
                  <a:moveTo>
                    <a:pt x="0" y="3773678"/>
                  </a:moveTo>
                  <a:lnTo>
                    <a:pt x="6728714" y="3773678"/>
                  </a:lnTo>
                  <a:lnTo>
                    <a:pt x="6728714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64207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1210" y="2630551"/>
            <a:ext cx="32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545" y="2660141"/>
            <a:ext cx="344170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2846705" algn="l"/>
              </a:tabLst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10" dirty="0">
                <a:latin typeface="Arial"/>
                <a:cs typeface="Arial"/>
              </a:rPr>
              <a:t>Proces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9580" y="1271016"/>
            <a:ext cx="9136380" cy="2976880"/>
            <a:chOff x="449580" y="1271016"/>
            <a:chExt cx="9136380" cy="2976880"/>
          </a:xfrm>
        </p:grpSpPr>
        <p:sp>
          <p:nvSpPr>
            <p:cNvPr id="6" name="object 6"/>
            <p:cNvSpPr/>
            <p:nvPr/>
          </p:nvSpPr>
          <p:spPr>
            <a:xfrm>
              <a:off x="449580" y="2321052"/>
              <a:ext cx="4022090" cy="843280"/>
            </a:xfrm>
            <a:custGeom>
              <a:avLst/>
              <a:gdLst/>
              <a:ahLst/>
              <a:cxnLst/>
              <a:rect l="l" t="t" r="r" b="b"/>
              <a:pathLst>
                <a:path w="4022090" h="843280">
                  <a:moveTo>
                    <a:pt x="4021836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4021836" y="842772"/>
                  </a:lnTo>
                  <a:lnTo>
                    <a:pt x="402183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8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2908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3388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6624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584487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7" name="object 17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8" name="object 38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50" name="object 50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4" name="object 54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4" name="object 64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9" name="object 69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3527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6944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641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8807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2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2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15840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555748" y="1194815"/>
            <a:ext cx="8714740" cy="3115310"/>
          </a:xfrm>
          <a:custGeom>
            <a:avLst/>
            <a:gdLst/>
            <a:ahLst/>
            <a:cxnLst/>
            <a:rect l="l" t="t" r="r" b="b"/>
            <a:pathLst>
              <a:path w="8714740" h="3115310">
                <a:moveTo>
                  <a:pt x="8714232" y="1557528"/>
                </a:moveTo>
                <a:lnTo>
                  <a:pt x="8713470" y="1502778"/>
                </a:lnTo>
                <a:lnTo>
                  <a:pt x="8711247" y="1448498"/>
                </a:lnTo>
                <a:lnTo>
                  <a:pt x="8707552" y="1394714"/>
                </a:lnTo>
                <a:lnTo>
                  <a:pt x="8702434" y="1341475"/>
                </a:lnTo>
                <a:lnTo>
                  <a:pt x="8695906" y="1288796"/>
                </a:lnTo>
                <a:lnTo>
                  <a:pt x="8687981" y="1236726"/>
                </a:lnTo>
                <a:lnTo>
                  <a:pt x="8678710" y="1185278"/>
                </a:lnTo>
                <a:lnTo>
                  <a:pt x="8668093" y="1134491"/>
                </a:lnTo>
                <a:lnTo>
                  <a:pt x="8656180" y="1084402"/>
                </a:lnTo>
                <a:lnTo>
                  <a:pt x="8642972" y="1035037"/>
                </a:lnTo>
                <a:lnTo>
                  <a:pt x="8628507" y="986421"/>
                </a:lnTo>
                <a:lnTo>
                  <a:pt x="8612797" y="938580"/>
                </a:lnTo>
                <a:lnTo>
                  <a:pt x="8595881" y="891565"/>
                </a:lnTo>
                <a:lnTo>
                  <a:pt x="8577783" y="845400"/>
                </a:lnTo>
                <a:lnTo>
                  <a:pt x="8558517" y="800112"/>
                </a:lnTo>
                <a:lnTo>
                  <a:pt x="8538108" y="755726"/>
                </a:lnTo>
                <a:lnTo>
                  <a:pt x="8516595" y="712279"/>
                </a:lnTo>
                <a:lnTo>
                  <a:pt x="8493989" y="669810"/>
                </a:lnTo>
                <a:lnTo>
                  <a:pt x="8470316" y="628345"/>
                </a:lnTo>
                <a:lnTo>
                  <a:pt x="8445614" y="587908"/>
                </a:lnTo>
                <a:lnTo>
                  <a:pt x="8419884" y="548538"/>
                </a:lnTo>
                <a:lnTo>
                  <a:pt x="8393176" y="510260"/>
                </a:lnTo>
                <a:lnTo>
                  <a:pt x="8365490" y="473113"/>
                </a:lnTo>
                <a:lnTo>
                  <a:pt x="8336864" y="437121"/>
                </a:lnTo>
                <a:lnTo>
                  <a:pt x="8307324" y="402310"/>
                </a:lnTo>
                <a:lnTo>
                  <a:pt x="8276895" y="368719"/>
                </a:lnTo>
                <a:lnTo>
                  <a:pt x="8245602" y="336384"/>
                </a:lnTo>
                <a:lnTo>
                  <a:pt x="8213458" y="305333"/>
                </a:lnTo>
                <a:lnTo>
                  <a:pt x="8180489" y="275590"/>
                </a:lnTo>
                <a:lnTo>
                  <a:pt x="8146745" y="247192"/>
                </a:lnTo>
                <a:lnTo>
                  <a:pt x="8112214" y="220167"/>
                </a:lnTo>
                <a:lnTo>
                  <a:pt x="8076946" y="194538"/>
                </a:lnTo>
                <a:lnTo>
                  <a:pt x="8040967" y="170357"/>
                </a:lnTo>
                <a:lnTo>
                  <a:pt x="8004276" y="147650"/>
                </a:lnTo>
                <a:lnTo>
                  <a:pt x="7966926" y="126428"/>
                </a:lnTo>
                <a:lnTo>
                  <a:pt x="7928927" y="106743"/>
                </a:lnTo>
                <a:lnTo>
                  <a:pt x="7890307" y="88607"/>
                </a:lnTo>
                <a:lnTo>
                  <a:pt x="7851089" y="72072"/>
                </a:lnTo>
                <a:lnTo>
                  <a:pt x="7811300" y="57162"/>
                </a:lnTo>
                <a:lnTo>
                  <a:pt x="7770965" y="43891"/>
                </a:lnTo>
                <a:lnTo>
                  <a:pt x="7730096" y="32321"/>
                </a:lnTo>
                <a:lnTo>
                  <a:pt x="7688745" y="22453"/>
                </a:lnTo>
                <a:lnTo>
                  <a:pt x="7646911" y="14338"/>
                </a:lnTo>
                <a:lnTo>
                  <a:pt x="7604633" y="8001"/>
                </a:lnTo>
                <a:lnTo>
                  <a:pt x="7482205" y="254"/>
                </a:lnTo>
                <a:lnTo>
                  <a:pt x="7482205" y="0"/>
                </a:lnTo>
                <a:lnTo>
                  <a:pt x="1905000" y="0"/>
                </a:lnTo>
                <a:lnTo>
                  <a:pt x="1905000" y="2215896"/>
                </a:lnTo>
                <a:lnTo>
                  <a:pt x="0" y="2215896"/>
                </a:lnTo>
                <a:lnTo>
                  <a:pt x="0" y="3058668"/>
                </a:lnTo>
                <a:lnTo>
                  <a:pt x="1905000" y="3058668"/>
                </a:lnTo>
                <a:lnTo>
                  <a:pt x="1905000" y="3109214"/>
                </a:lnTo>
                <a:lnTo>
                  <a:pt x="7387336" y="3109214"/>
                </a:lnTo>
                <a:lnTo>
                  <a:pt x="7478268" y="3115056"/>
                </a:lnTo>
                <a:lnTo>
                  <a:pt x="7520749" y="3114154"/>
                </a:lnTo>
                <a:lnTo>
                  <a:pt x="7562888" y="3111474"/>
                </a:lnTo>
                <a:lnTo>
                  <a:pt x="7604633" y="3107017"/>
                </a:lnTo>
                <a:lnTo>
                  <a:pt x="7645984" y="3100844"/>
                </a:lnTo>
                <a:lnTo>
                  <a:pt x="7686891" y="3092970"/>
                </a:lnTo>
                <a:lnTo>
                  <a:pt x="7727353" y="3083420"/>
                </a:lnTo>
                <a:lnTo>
                  <a:pt x="7767345" y="3072231"/>
                </a:lnTo>
                <a:lnTo>
                  <a:pt x="7806842" y="3059430"/>
                </a:lnTo>
                <a:lnTo>
                  <a:pt x="7845806" y="3045041"/>
                </a:lnTo>
                <a:lnTo>
                  <a:pt x="7884236" y="3029089"/>
                </a:lnTo>
                <a:lnTo>
                  <a:pt x="7922095" y="3011627"/>
                </a:lnTo>
                <a:lnTo>
                  <a:pt x="7959369" y="2992666"/>
                </a:lnTo>
                <a:lnTo>
                  <a:pt x="7996021" y="2972231"/>
                </a:lnTo>
                <a:lnTo>
                  <a:pt x="8032039" y="2950349"/>
                </a:lnTo>
                <a:lnTo>
                  <a:pt x="8067408" y="2927070"/>
                </a:lnTo>
                <a:lnTo>
                  <a:pt x="8102092" y="2902407"/>
                </a:lnTo>
                <a:lnTo>
                  <a:pt x="8136064" y="2876397"/>
                </a:lnTo>
                <a:lnTo>
                  <a:pt x="8169313" y="2849054"/>
                </a:lnTo>
                <a:lnTo>
                  <a:pt x="8201812" y="2820416"/>
                </a:lnTo>
                <a:lnTo>
                  <a:pt x="8233537" y="2790520"/>
                </a:lnTo>
                <a:lnTo>
                  <a:pt x="8264461" y="2759392"/>
                </a:lnTo>
                <a:lnTo>
                  <a:pt x="8294560" y="2727045"/>
                </a:lnTo>
                <a:lnTo>
                  <a:pt x="8323834" y="2693530"/>
                </a:lnTo>
                <a:lnTo>
                  <a:pt x="8352231" y="2658859"/>
                </a:lnTo>
                <a:lnTo>
                  <a:pt x="8379739" y="2623070"/>
                </a:lnTo>
                <a:lnTo>
                  <a:pt x="8406333" y="2586190"/>
                </a:lnTo>
                <a:lnTo>
                  <a:pt x="8432000" y="2548255"/>
                </a:lnTo>
                <a:lnTo>
                  <a:pt x="8456701" y="2509278"/>
                </a:lnTo>
                <a:lnTo>
                  <a:pt x="8480425" y="2469299"/>
                </a:lnTo>
                <a:lnTo>
                  <a:pt x="8503145" y="2428354"/>
                </a:lnTo>
                <a:lnTo>
                  <a:pt x="8524837" y="2386457"/>
                </a:lnTo>
                <a:lnTo>
                  <a:pt x="8545487" y="2343632"/>
                </a:lnTo>
                <a:lnTo>
                  <a:pt x="8565058" y="2299932"/>
                </a:lnTo>
                <a:lnTo>
                  <a:pt x="8583536" y="2255367"/>
                </a:lnTo>
                <a:lnTo>
                  <a:pt x="8600884" y="2209977"/>
                </a:lnTo>
                <a:lnTo>
                  <a:pt x="8617102" y="2163788"/>
                </a:lnTo>
                <a:lnTo>
                  <a:pt x="8632152" y="2116810"/>
                </a:lnTo>
                <a:lnTo>
                  <a:pt x="8646008" y="2069109"/>
                </a:lnTo>
                <a:lnTo>
                  <a:pt x="8658657" y="2020684"/>
                </a:lnTo>
                <a:lnTo>
                  <a:pt x="8670074" y="1971573"/>
                </a:lnTo>
                <a:lnTo>
                  <a:pt x="8680234" y="1921814"/>
                </a:lnTo>
                <a:lnTo>
                  <a:pt x="8689111" y="1871421"/>
                </a:lnTo>
                <a:lnTo>
                  <a:pt x="8696693" y="1820430"/>
                </a:lnTo>
                <a:lnTo>
                  <a:pt x="8702942" y="1768881"/>
                </a:lnTo>
                <a:lnTo>
                  <a:pt x="8707844" y="1716773"/>
                </a:lnTo>
                <a:lnTo>
                  <a:pt x="8711374" y="1664169"/>
                </a:lnTo>
                <a:lnTo>
                  <a:pt x="8713508" y="1611083"/>
                </a:lnTo>
                <a:lnTo>
                  <a:pt x="8714232" y="1557528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91500" y="444703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3" grpId="0"/>
      <p:bldP spid="14" grpId="0"/>
      <p:bldP spid="15" grpId="0"/>
      <p:bldP spid="44" grpId="0"/>
      <p:bldP spid="45" grpId="0" animBg="1"/>
      <p:bldP spid="46" grpId="0"/>
      <p:bldP spid="47" grpId="0" animBg="1"/>
      <p:bldP spid="48" grpId="0"/>
      <p:bldP spid="52" grpId="0"/>
      <p:bldP spid="61" grpId="0"/>
      <p:bldP spid="62" grpId="0"/>
      <p:bldP spid="67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288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innovations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mapped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models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4223"/>
            <a:ext cx="3772535" cy="25679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230504" indent="-181610" algn="just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where potential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lie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 algn="just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Challenge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landscape, </a:t>
            </a:r>
            <a:r>
              <a:rPr sz="1800" dirty="0">
                <a:latin typeface="Arial MT"/>
                <a:cs typeface="Arial MT"/>
              </a:rPr>
              <a:t>leveraging</a:t>
            </a:r>
            <a:r>
              <a:rPr sz="1800" spc="-10" dirty="0">
                <a:latin typeface="Arial MT"/>
                <a:cs typeface="Arial MT"/>
              </a:rPr>
              <a:t> best-</a:t>
            </a:r>
            <a:r>
              <a:rPr sz="1800" dirty="0">
                <a:latin typeface="Arial MT"/>
                <a:cs typeface="Arial MT"/>
              </a:rPr>
              <a:t>practice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331470" indent="-181610" algn="just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 and </a:t>
            </a:r>
            <a:r>
              <a:rPr sz="1800" spc="-20" dirty="0">
                <a:latin typeface="Arial MT"/>
                <a:cs typeface="Arial MT"/>
              </a:rPr>
              <a:t>take </a:t>
            </a:r>
            <a:r>
              <a:rPr sz="1800" spc="-10" dirty="0">
                <a:latin typeface="Arial MT"/>
                <a:cs typeface="Arial MT"/>
              </a:rPr>
              <a:t>data-</a:t>
            </a:r>
            <a:r>
              <a:rPr sz="1800" dirty="0">
                <a:latin typeface="Arial MT"/>
                <a:cs typeface="Arial MT"/>
              </a:rPr>
              <a:t>driven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decisions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9485" y="235256"/>
            <a:ext cx="845820" cy="5453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31662" y="1616952"/>
            <a:ext cx="6819900" cy="3863975"/>
            <a:chOff x="4931662" y="1616952"/>
            <a:chExt cx="6819900" cy="38639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662" y="1616952"/>
              <a:ext cx="6819904" cy="38633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4524" y="1639823"/>
              <a:ext cx="6723888" cy="37673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51349" y="1636648"/>
              <a:ext cx="6730365" cy="3773804"/>
            </a:xfrm>
            <a:custGeom>
              <a:avLst/>
              <a:gdLst/>
              <a:ahLst/>
              <a:cxnLst/>
              <a:rect l="l" t="t" r="r" b="b"/>
              <a:pathLst>
                <a:path w="6730365" h="3773804">
                  <a:moveTo>
                    <a:pt x="0" y="3773678"/>
                  </a:moveTo>
                  <a:lnTo>
                    <a:pt x="6730238" y="3773678"/>
                  </a:lnTo>
                  <a:lnTo>
                    <a:pt x="6730238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3780" y="1664207"/>
              <a:ext cx="384175" cy="64135"/>
            </a:xfrm>
            <a:custGeom>
              <a:avLst/>
              <a:gdLst/>
              <a:ahLst/>
              <a:cxnLst/>
              <a:rect l="l" t="t" r="r" b="b"/>
              <a:pathLst>
                <a:path w="384175" h="64135">
                  <a:moveTo>
                    <a:pt x="38404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384048" y="6400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7280" y="2247900"/>
              <a:ext cx="725424" cy="2270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91472" y="3823716"/>
              <a:ext cx="2135505" cy="373380"/>
            </a:xfrm>
            <a:custGeom>
              <a:avLst/>
              <a:gdLst/>
              <a:ahLst/>
              <a:cxnLst/>
              <a:rect l="l" t="t" r="r" b="b"/>
              <a:pathLst>
                <a:path w="2135504" h="373379">
                  <a:moveTo>
                    <a:pt x="0" y="373380"/>
                  </a:moveTo>
                  <a:lnTo>
                    <a:pt x="2135124" y="373380"/>
                  </a:lnTo>
                  <a:lnTo>
                    <a:pt x="2135124" y="0"/>
                  </a:lnTo>
                  <a:lnTo>
                    <a:pt x="0" y="0"/>
                  </a:lnTo>
                  <a:lnTo>
                    <a:pt x="0" y="373380"/>
                  </a:lnTo>
                  <a:close/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40" y="240538"/>
            <a:ext cx="8319566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flows,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metrics,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1005" y="205976"/>
            <a:ext cx="534924" cy="5057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8203" y="1524335"/>
            <a:ext cx="3940175" cy="40919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244475" indent="-181610">
              <a:lnSpc>
                <a:spcPct val="100000"/>
              </a:lnSpc>
              <a:spcBef>
                <a:spcPts val="61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predefined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flows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53911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using </a:t>
            </a:r>
            <a:r>
              <a:rPr sz="1800" dirty="0">
                <a:latin typeface="Arial MT"/>
                <a:cs typeface="Arial MT"/>
              </a:rPr>
              <a:t>proven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 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 </a:t>
            </a: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 dirty="0">
              <a:latin typeface="Arial MT"/>
              <a:cs typeface="Arial MT"/>
            </a:endParaRPr>
          </a:p>
          <a:p>
            <a:pPr marL="193675" marR="76898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Monitor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performance continuously</a:t>
            </a:r>
            <a:endParaRPr sz="1800" dirty="0">
              <a:latin typeface="Arial MT"/>
              <a:cs typeface="Arial MT"/>
            </a:endParaRPr>
          </a:p>
          <a:p>
            <a:pPr marL="193675" marR="14351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delivered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20" dirty="0">
                <a:latin typeface="Arial MT"/>
                <a:cs typeface="Arial MT"/>
              </a:rPr>
              <a:t> out- </a:t>
            </a:r>
            <a:r>
              <a:rPr sz="1800" spc="-10" dirty="0">
                <a:latin typeface="Arial MT"/>
                <a:cs typeface="Arial MT"/>
              </a:rPr>
              <a:t>of-the-</a:t>
            </a:r>
            <a:r>
              <a:rPr sz="1800" spc="-25" dirty="0">
                <a:latin typeface="Arial MT"/>
                <a:cs typeface="Arial MT"/>
              </a:rPr>
              <a:t>box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44" y="1604772"/>
            <a:ext cx="6830695" cy="3893820"/>
            <a:chOff x="4924044" y="1604772"/>
            <a:chExt cx="6830695" cy="38938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2" y="1630680"/>
              <a:ext cx="6728459" cy="37703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6777" y="1627505"/>
              <a:ext cx="6734809" cy="3776979"/>
            </a:xfrm>
            <a:custGeom>
              <a:avLst/>
              <a:gdLst/>
              <a:ahLst/>
              <a:cxnLst/>
              <a:rect l="l" t="t" r="r" b="b"/>
              <a:pathLst>
                <a:path w="6734809" h="3776979">
                  <a:moveTo>
                    <a:pt x="0" y="3776726"/>
                  </a:moveTo>
                  <a:lnTo>
                    <a:pt x="6734809" y="3776726"/>
                  </a:lnTo>
                  <a:lnTo>
                    <a:pt x="6734809" y="0"/>
                  </a:lnTo>
                  <a:lnTo>
                    <a:pt x="0" y="0"/>
                  </a:lnTo>
                  <a:lnTo>
                    <a:pt x="0" y="37767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93779" y="1655064"/>
              <a:ext cx="384175" cy="64135"/>
            </a:xfrm>
            <a:custGeom>
              <a:avLst/>
              <a:gdLst/>
              <a:ahLst/>
              <a:cxnLst/>
              <a:rect l="l" t="t" r="r" b="b"/>
              <a:pathLst>
                <a:path w="384175" h="64135">
                  <a:moveTo>
                    <a:pt x="38404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384048" y="6400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5755" y="2238755"/>
              <a:ext cx="725424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044" y="1604772"/>
              <a:ext cx="6830568" cy="38938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9952" y="1630680"/>
              <a:ext cx="6728459" cy="379171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932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4595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8235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4444" y="1194816"/>
            <a:ext cx="3755390" cy="3115310"/>
          </a:xfrm>
          <a:custGeom>
            <a:avLst/>
            <a:gdLst/>
            <a:ahLst/>
            <a:cxnLst/>
            <a:rect l="l" t="t" r="r" b="b"/>
            <a:pathLst>
              <a:path w="3755390" h="3115310">
                <a:moveTo>
                  <a:pt x="3755135" y="0"/>
                </a:moveTo>
                <a:lnTo>
                  <a:pt x="679437" y="0"/>
                </a:lnTo>
                <a:lnTo>
                  <a:pt x="679437" y="254"/>
                </a:lnTo>
                <a:lnTo>
                  <a:pt x="611886" y="8000"/>
                </a:lnTo>
                <a:lnTo>
                  <a:pt x="556845" y="25980"/>
                </a:lnTo>
                <a:lnTo>
                  <a:pt x="503310" y="53772"/>
                </a:lnTo>
                <a:lnTo>
                  <a:pt x="451463" y="90960"/>
                </a:lnTo>
                <a:lnTo>
                  <a:pt x="401488" y="137126"/>
                </a:lnTo>
                <a:lnTo>
                  <a:pt x="353567" y="191854"/>
                </a:lnTo>
                <a:lnTo>
                  <a:pt x="330434" y="222297"/>
                </a:lnTo>
                <a:lnTo>
                  <a:pt x="307882" y="254725"/>
                </a:lnTo>
                <a:lnTo>
                  <a:pt x="285936" y="289084"/>
                </a:lnTo>
                <a:lnTo>
                  <a:pt x="264617" y="325322"/>
                </a:lnTo>
                <a:lnTo>
                  <a:pt x="243948" y="363388"/>
                </a:lnTo>
                <a:lnTo>
                  <a:pt x="223953" y="403228"/>
                </a:lnTo>
                <a:lnTo>
                  <a:pt x="204654" y="444792"/>
                </a:lnTo>
                <a:lnTo>
                  <a:pt x="186073" y="488026"/>
                </a:lnTo>
                <a:lnTo>
                  <a:pt x="168235" y="532879"/>
                </a:lnTo>
                <a:lnTo>
                  <a:pt x="151161" y="579298"/>
                </a:lnTo>
                <a:lnTo>
                  <a:pt x="134874" y="627232"/>
                </a:lnTo>
                <a:lnTo>
                  <a:pt x="119397" y="676627"/>
                </a:lnTo>
                <a:lnTo>
                  <a:pt x="104754" y="727433"/>
                </a:lnTo>
                <a:lnTo>
                  <a:pt x="90967" y="779596"/>
                </a:lnTo>
                <a:lnTo>
                  <a:pt x="78058" y="833064"/>
                </a:lnTo>
                <a:lnTo>
                  <a:pt x="66050" y="887786"/>
                </a:lnTo>
                <a:lnTo>
                  <a:pt x="54968" y="943709"/>
                </a:lnTo>
                <a:lnTo>
                  <a:pt x="44832" y="1000781"/>
                </a:lnTo>
                <a:lnTo>
                  <a:pt x="35666" y="1058950"/>
                </a:lnTo>
                <a:lnTo>
                  <a:pt x="27493" y="1118164"/>
                </a:lnTo>
                <a:lnTo>
                  <a:pt x="20336" y="1178370"/>
                </a:lnTo>
                <a:lnTo>
                  <a:pt x="14217" y="1239516"/>
                </a:lnTo>
                <a:lnTo>
                  <a:pt x="9160" y="1301551"/>
                </a:lnTo>
                <a:lnTo>
                  <a:pt x="5186" y="1364422"/>
                </a:lnTo>
                <a:lnTo>
                  <a:pt x="2320" y="1428076"/>
                </a:lnTo>
                <a:lnTo>
                  <a:pt x="583" y="1492462"/>
                </a:lnTo>
                <a:lnTo>
                  <a:pt x="0" y="1557528"/>
                </a:lnTo>
                <a:lnTo>
                  <a:pt x="597" y="1623364"/>
                </a:lnTo>
                <a:lnTo>
                  <a:pt x="2375" y="1688505"/>
                </a:lnTo>
                <a:lnTo>
                  <a:pt x="5310" y="1752895"/>
                </a:lnTo>
                <a:lnTo>
                  <a:pt x="9377" y="1816481"/>
                </a:lnTo>
                <a:lnTo>
                  <a:pt x="14554" y="1879208"/>
                </a:lnTo>
                <a:lnTo>
                  <a:pt x="20816" y="1941022"/>
                </a:lnTo>
                <a:lnTo>
                  <a:pt x="28139" y="2001870"/>
                </a:lnTo>
                <a:lnTo>
                  <a:pt x="36501" y="2061697"/>
                </a:lnTo>
                <a:lnTo>
                  <a:pt x="45878" y="2120450"/>
                </a:lnTo>
                <a:lnTo>
                  <a:pt x="56245" y="2178073"/>
                </a:lnTo>
                <a:lnTo>
                  <a:pt x="67579" y="2234513"/>
                </a:lnTo>
                <a:lnTo>
                  <a:pt x="79857" y="2289717"/>
                </a:lnTo>
                <a:lnTo>
                  <a:pt x="93055" y="2343629"/>
                </a:lnTo>
                <a:lnTo>
                  <a:pt x="107149" y="2396197"/>
                </a:lnTo>
                <a:lnTo>
                  <a:pt x="122116" y="2447365"/>
                </a:lnTo>
                <a:lnTo>
                  <a:pt x="137931" y="2497079"/>
                </a:lnTo>
                <a:lnTo>
                  <a:pt x="154572" y="2545287"/>
                </a:lnTo>
                <a:lnTo>
                  <a:pt x="172014" y="2591933"/>
                </a:lnTo>
                <a:lnTo>
                  <a:pt x="190235" y="2636963"/>
                </a:lnTo>
                <a:lnTo>
                  <a:pt x="209209" y="2680324"/>
                </a:lnTo>
                <a:lnTo>
                  <a:pt x="228914" y="2721961"/>
                </a:lnTo>
                <a:lnTo>
                  <a:pt x="249326" y="2761821"/>
                </a:lnTo>
                <a:lnTo>
                  <a:pt x="270422" y="2799849"/>
                </a:lnTo>
                <a:lnTo>
                  <a:pt x="292177" y="2835991"/>
                </a:lnTo>
                <a:lnTo>
                  <a:pt x="314568" y="2870193"/>
                </a:lnTo>
                <a:lnTo>
                  <a:pt x="337571" y="2902401"/>
                </a:lnTo>
                <a:lnTo>
                  <a:pt x="361163" y="2932561"/>
                </a:lnTo>
                <a:lnTo>
                  <a:pt x="410018" y="2986521"/>
                </a:lnTo>
                <a:lnTo>
                  <a:pt x="460944" y="3031640"/>
                </a:lnTo>
                <a:lnTo>
                  <a:pt x="513752" y="3067485"/>
                </a:lnTo>
                <a:lnTo>
                  <a:pt x="568251" y="3093625"/>
                </a:lnTo>
                <a:lnTo>
                  <a:pt x="624254" y="3109626"/>
                </a:lnTo>
                <a:lnTo>
                  <a:pt x="681570" y="3115056"/>
                </a:lnTo>
                <a:lnTo>
                  <a:pt x="731774" y="3109214"/>
                </a:lnTo>
                <a:lnTo>
                  <a:pt x="3755135" y="3109214"/>
                </a:lnTo>
                <a:lnTo>
                  <a:pt x="3755135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2231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41703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2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2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63367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163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product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525594"/>
            <a:ext cx="3927475" cy="33896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685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customizations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designing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represent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perfect </a:t>
            </a:r>
            <a:r>
              <a:rPr sz="1800" dirty="0">
                <a:latin typeface="Arial MT"/>
                <a:cs typeface="Arial MT"/>
              </a:rPr>
              <a:t>match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 SAP </a:t>
            </a:r>
            <a:r>
              <a:rPr sz="1800" spc="-10" dirty="0">
                <a:latin typeface="Arial MT"/>
                <a:cs typeface="Arial MT"/>
              </a:rPr>
              <a:t>solution</a:t>
            </a:r>
            <a:endParaRPr sz="1800" dirty="0">
              <a:latin typeface="Arial MT"/>
              <a:cs typeface="Arial MT"/>
            </a:endParaRPr>
          </a:p>
          <a:p>
            <a:pPr marL="193675" marR="37274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project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time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predictable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adopting </a:t>
            </a:r>
            <a:r>
              <a:rPr sz="1800" dirty="0">
                <a:latin typeface="Arial MT"/>
                <a:cs typeface="Arial MT"/>
              </a:rPr>
              <a:t>standardized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Save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teams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those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that </a:t>
            </a:r>
            <a:r>
              <a:rPr sz="1800" dirty="0">
                <a:latin typeface="Arial MT"/>
                <a:cs typeface="Arial MT"/>
              </a:rPr>
              <a:t>cannot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standardized but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part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 </a:t>
            </a:r>
            <a:r>
              <a:rPr sz="1800" spc="-25" dirty="0">
                <a:latin typeface="Arial MT"/>
                <a:cs typeface="Arial MT"/>
              </a:rPr>
              <a:t>DNA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5433" y="193897"/>
            <a:ext cx="691589" cy="52991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25566" y="1615429"/>
            <a:ext cx="6829425" cy="3955415"/>
            <a:chOff x="4925566" y="1615429"/>
            <a:chExt cx="6829425" cy="3955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5566" y="1615429"/>
              <a:ext cx="6829047" cy="39548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428" y="1638300"/>
              <a:ext cx="6733031" cy="38587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45253" y="1635124"/>
              <a:ext cx="6739890" cy="3865245"/>
            </a:xfrm>
            <a:custGeom>
              <a:avLst/>
              <a:gdLst/>
              <a:ahLst/>
              <a:cxnLst/>
              <a:rect l="l" t="t" r="r" b="b"/>
              <a:pathLst>
                <a:path w="6739890" h="3865245">
                  <a:moveTo>
                    <a:pt x="0" y="3865118"/>
                  </a:moveTo>
                  <a:lnTo>
                    <a:pt x="6739382" y="3865118"/>
                  </a:lnTo>
                  <a:lnTo>
                    <a:pt x="6739382" y="0"/>
                  </a:lnTo>
                  <a:lnTo>
                    <a:pt x="0" y="0"/>
                  </a:lnTo>
                  <a:lnTo>
                    <a:pt x="0" y="386511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7988" y="2706623"/>
              <a:ext cx="5878068" cy="26029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98352" y="1664207"/>
              <a:ext cx="358140" cy="76200"/>
            </a:xfrm>
            <a:custGeom>
              <a:avLst/>
              <a:gdLst/>
              <a:ahLst/>
              <a:cxnLst/>
              <a:rect l="l" t="t" r="r" b="b"/>
              <a:pathLst>
                <a:path w="358140" h="76200">
                  <a:moveTo>
                    <a:pt x="35814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8140" y="76200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00766" y="2244089"/>
              <a:ext cx="844550" cy="224154"/>
            </a:xfrm>
            <a:custGeom>
              <a:avLst/>
              <a:gdLst/>
              <a:ahLst/>
              <a:cxnLst/>
              <a:rect l="l" t="t" r="r" b="b"/>
              <a:pathLst>
                <a:path w="844550" h="224155">
                  <a:moveTo>
                    <a:pt x="844296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844296" y="224027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ED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00766" y="2244089"/>
              <a:ext cx="844550" cy="224154"/>
            </a:xfrm>
            <a:custGeom>
              <a:avLst/>
              <a:gdLst/>
              <a:ahLst/>
              <a:cxnLst/>
              <a:rect l="l" t="t" r="r" b="b"/>
              <a:pathLst>
                <a:path w="844550" h="224155">
                  <a:moveTo>
                    <a:pt x="0" y="224027"/>
                  </a:moveTo>
                  <a:lnTo>
                    <a:pt x="844296" y="224027"/>
                  </a:lnTo>
                  <a:lnTo>
                    <a:pt x="844296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25400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584487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2231" y="4454652"/>
            <a:ext cx="1031875" cy="1754505"/>
          </a:xfrm>
          <a:custGeom>
            <a:avLst/>
            <a:gdLst/>
            <a:ahLst/>
            <a:cxnLst/>
            <a:rect l="l" t="t" r="r" b="b"/>
            <a:pathLst>
              <a:path w="1031875" h="1754504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66633"/>
                </a:lnTo>
                <a:lnTo>
                  <a:pt x="6697" y="1616474"/>
                </a:lnTo>
                <a:lnTo>
                  <a:pt x="25598" y="1661261"/>
                </a:lnTo>
                <a:lnTo>
                  <a:pt x="54916" y="1699207"/>
                </a:lnTo>
                <a:lnTo>
                  <a:pt x="92862" y="1728525"/>
                </a:lnTo>
                <a:lnTo>
                  <a:pt x="137649" y="1747426"/>
                </a:lnTo>
                <a:lnTo>
                  <a:pt x="187490" y="1754124"/>
                </a:lnTo>
                <a:lnTo>
                  <a:pt x="844257" y="1754124"/>
                </a:lnTo>
                <a:lnTo>
                  <a:pt x="894098" y="1747426"/>
                </a:lnTo>
                <a:lnTo>
                  <a:pt x="938885" y="1728525"/>
                </a:lnTo>
                <a:lnTo>
                  <a:pt x="976831" y="1699207"/>
                </a:lnTo>
                <a:lnTo>
                  <a:pt x="1006149" y="1661261"/>
                </a:lnTo>
                <a:lnTo>
                  <a:pt x="1025050" y="1616474"/>
                </a:lnTo>
                <a:lnTo>
                  <a:pt x="1031748" y="1566633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47800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5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9464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731008" y="1164335"/>
            <a:ext cx="8461375" cy="3145790"/>
          </a:xfrm>
          <a:custGeom>
            <a:avLst/>
            <a:gdLst/>
            <a:ahLst/>
            <a:cxnLst/>
            <a:rect l="l" t="t" r="r" b="b"/>
            <a:pathLst>
              <a:path w="8461375" h="3145790">
                <a:moveTo>
                  <a:pt x="964692" y="2362454"/>
                </a:moveTo>
                <a:lnTo>
                  <a:pt x="582803" y="2121408"/>
                </a:lnTo>
                <a:lnTo>
                  <a:pt x="0" y="2482977"/>
                </a:lnTo>
                <a:lnTo>
                  <a:pt x="964692" y="3125724"/>
                </a:lnTo>
                <a:lnTo>
                  <a:pt x="964692" y="2362454"/>
                </a:lnTo>
                <a:close/>
              </a:path>
              <a:path w="8461375" h="3145790">
                <a:moveTo>
                  <a:pt x="8461248" y="1588008"/>
                </a:moveTo>
                <a:lnTo>
                  <a:pt x="8460486" y="1535633"/>
                </a:lnTo>
                <a:lnTo>
                  <a:pt x="8458238" y="1483677"/>
                </a:lnTo>
                <a:lnTo>
                  <a:pt x="8454517" y="1432179"/>
                </a:lnTo>
                <a:lnTo>
                  <a:pt x="8449348" y="1381175"/>
                </a:lnTo>
                <a:lnTo>
                  <a:pt x="8442757" y="1330680"/>
                </a:lnTo>
                <a:lnTo>
                  <a:pt x="8434768" y="1280731"/>
                </a:lnTo>
                <a:lnTo>
                  <a:pt x="8425409" y="1231353"/>
                </a:lnTo>
                <a:lnTo>
                  <a:pt x="8414690" y="1182560"/>
                </a:lnTo>
                <a:lnTo>
                  <a:pt x="8402650" y="1134402"/>
                </a:lnTo>
                <a:lnTo>
                  <a:pt x="8389302" y="1086891"/>
                </a:lnTo>
                <a:lnTo>
                  <a:pt x="8374672" y="1040053"/>
                </a:lnTo>
                <a:lnTo>
                  <a:pt x="8358784" y="993914"/>
                </a:lnTo>
                <a:lnTo>
                  <a:pt x="8341665" y="948524"/>
                </a:lnTo>
                <a:lnTo>
                  <a:pt x="8323326" y="903884"/>
                </a:lnTo>
                <a:lnTo>
                  <a:pt x="8303819" y="860031"/>
                </a:lnTo>
                <a:lnTo>
                  <a:pt x="8283130" y="816978"/>
                </a:lnTo>
                <a:lnTo>
                  <a:pt x="8261324" y="774788"/>
                </a:lnTo>
                <a:lnTo>
                  <a:pt x="8238388" y="733450"/>
                </a:lnTo>
                <a:lnTo>
                  <a:pt x="8214360" y="693013"/>
                </a:lnTo>
                <a:lnTo>
                  <a:pt x="8189277" y="653491"/>
                </a:lnTo>
                <a:lnTo>
                  <a:pt x="8163141" y="614921"/>
                </a:lnTo>
                <a:lnTo>
                  <a:pt x="8135988" y="577329"/>
                </a:lnTo>
                <a:lnTo>
                  <a:pt x="8107832" y="540740"/>
                </a:lnTo>
                <a:lnTo>
                  <a:pt x="8078711" y="505180"/>
                </a:lnTo>
                <a:lnTo>
                  <a:pt x="8048638" y="470674"/>
                </a:lnTo>
                <a:lnTo>
                  <a:pt x="8017637" y="437261"/>
                </a:lnTo>
                <a:lnTo>
                  <a:pt x="7985734" y="404952"/>
                </a:lnTo>
                <a:lnTo>
                  <a:pt x="7952956" y="373786"/>
                </a:lnTo>
                <a:lnTo>
                  <a:pt x="7919326" y="343789"/>
                </a:lnTo>
                <a:lnTo>
                  <a:pt x="7884871" y="314985"/>
                </a:lnTo>
                <a:lnTo>
                  <a:pt x="7849603" y="287388"/>
                </a:lnTo>
                <a:lnTo>
                  <a:pt x="7813548" y="261048"/>
                </a:lnTo>
                <a:lnTo>
                  <a:pt x="7776743" y="235991"/>
                </a:lnTo>
                <a:lnTo>
                  <a:pt x="7739189" y="212229"/>
                </a:lnTo>
                <a:lnTo>
                  <a:pt x="7700937" y="189788"/>
                </a:lnTo>
                <a:lnTo>
                  <a:pt x="7661986" y="168719"/>
                </a:lnTo>
                <a:lnTo>
                  <a:pt x="7622375" y="149021"/>
                </a:lnTo>
                <a:lnTo>
                  <a:pt x="7582128" y="130733"/>
                </a:lnTo>
                <a:lnTo>
                  <a:pt x="7541247" y="113880"/>
                </a:lnTo>
                <a:lnTo>
                  <a:pt x="7499794" y="98501"/>
                </a:lnTo>
                <a:lnTo>
                  <a:pt x="7457757" y="84607"/>
                </a:lnTo>
                <a:lnTo>
                  <a:pt x="7415187" y="72237"/>
                </a:lnTo>
                <a:lnTo>
                  <a:pt x="7372083" y="61417"/>
                </a:lnTo>
                <a:lnTo>
                  <a:pt x="7328484" y="52158"/>
                </a:lnTo>
                <a:lnTo>
                  <a:pt x="7284402" y="44513"/>
                </a:lnTo>
                <a:lnTo>
                  <a:pt x="7239889" y="38481"/>
                </a:lnTo>
                <a:lnTo>
                  <a:pt x="7105142" y="30734"/>
                </a:lnTo>
                <a:lnTo>
                  <a:pt x="7105142" y="30480"/>
                </a:lnTo>
                <a:lnTo>
                  <a:pt x="970724" y="30480"/>
                </a:lnTo>
                <a:lnTo>
                  <a:pt x="970788" y="0"/>
                </a:lnTo>
                <a:lnTo>
                  <a:pt x="4572" y="606425"/>
                </a:lnTo>
                <a:lnTo>
                  <a:pt x="966216" y="1247228"/>
                </a:lnTo>
                <a:lnTo>
                  <a:pt x="966216" y="3139694"/>
                </a:lnTo>
                <a:lnTo>
                  <a:pt x="7000621" y="3139694"/>
                </a:lnTo>
                <a:lnTo>
                  <a:pt x="7100824" y="3145536"/>
                </a:lnTo>
                <a:lnTo>
                  <a:pt x="7145718" y="3144710"/>
                </a:lnTo>
                <a:lnTo>
                  <a:pt x="7190270" y="3142234"/>
                </a:lnTo>
                <a:lnTo>
                  <a:pt x="7234415" y="3138132"/>
                </a:lnTo>
                <a:lnTo>
                  <a:pt x="7278167" y="3132429"/>
                </a:lnTo>
                <a:lnTo>
                  <a:pt x="7321486" y="3125152"/>
                </a:lnTo>
                <a:lnTo>
                  <a:pt x="7364349" y="3116338"/>
                </a:lnTo>
                <a:lnTo>
                  <a:pt x="7406729" y="3106001"/>
                </a:lnTo>
                <a:lnTo>
                  <a:pt x="7448626" y="3094177"/>
                </a:lnTo>
                <a:lnTo>
                  <a:pt x="7489990" y="3080880"/>
                </a:lnTo>
                <a:lnTo>
                  <a:pt x="7530808" y="3066135"/>
                </a:lnTo>
                <a:lnTo>
                  <a:pt x="7571067" y="3049981"/>
                </a:lnTo>
                <a:lnTo>
                  <a:pt x="7610742" y="3032429"/>
                </a:lnTo>
                <a:lnTo>
                  <a:pt x="7649807" y="3013519"/>
                </a:lnTo>
                <a:lnTo>
                  <a:pt x="7688237" y="2993263"/>
                </a:lnTo>
                <a:lnTo>
                  <a:pt x="7726007" y="2971685"/>
                </a:lnTo>
                <a:lnTo>
                  <a:pt x="7763103" y="2948825"/>
                </a:lnTo>
                <a:lnTo>
                  <a:pt x="7799502" y="2924708"/>
                </a:lnTo>
                <a:lnTo>
                  <a:pt x="7835176" y="2899346"/>
                </a:lnTo>
                <a:lnTo>
                  <a:pt x="7870101" y="2872778"/>
                </a:lnTo>
                <a:lnTo>
                  <a:pt x="7904264" y="2845016"/>
                </a:lnTo>
                <a:lnTo>
                  <a:pt x="7937640" y="2816098"/>
                </a:lnTo>
                <a:lnTo>
                  <a:pt x="7970190" y="2786049"/>
                </a:lnTo>
                <a:lnTo>
                  <a:pt x="8001914" y="2754896"/>
                </a:lnTo>
                <a:lnTo>
                  <a:pt x="8032788" y="2722651"/>
                </a:lnTo>
                <a:lnTo>
                  <a:pt x="8062785" y="2689339"/>
                </a:lnTo>
                <a:lnTo>
                  <a:pt x="8091868" y="2655011"/>
                </a:lnTo>
                <a:lnTo>
                  <a:pt x="8120037" y="2619667"/>
                </a:lnTo>
                <a:lnTo>
                  <a:pt x="8147253" y="2583345"/>
                </a:lnTo>
                <a:lnTo>
                  <a:pt x="8173504" y="2546070"/>
                </a:lnTo>
                <a:lnTo>
                  <a:pt x="8198752" y="2507856"/>
                </a:lnTo>
                <a:lnTo>
                  <a:pt x="8222996" y="2468753"/>
                </a:lnTo>
                <a:lnTo>
                  <a:pt x="8246211" y="2428760"/>
                </a:lnTo>
                <a:lnTo>
                  <a:pt x="8268360" y="2387917"/>
                </a:lnTo>
                <a:lnTo>
                  <a:pt x="8289430" y="2346248"/>
                </a:lnTo>
                <a:lnTo>
                  <a:pt x="8309394" y="2303780"/>
                </a:lnTo>
                <a:lnTo>
                  <a:pt x="8328228" y="2260523"/>
                </a:lnTo>
                <a:lnTo>
                  <a:pt x="8345919" y="2216531"/>
                </a:lnTo>
                <a:lnTo>
                  <a:pt x="8362442" y="2171814"/>
                </a:lnTo>
                <a:lnTo>
                  <a:pt x="8377771" y="2126399"/>
                </a:lnTo>
                <a:lnTo>
                  <a:pt x="8391880" y="2080298"/>
                </a:lnTo>
                <a:lnTo>
                  <a:pt x="8404758" y="2033562"/>
                </a:lnTo>
                <a:lnTo>
                  <a:pt x="8416379" y="1986203"/>
                </a:lnTo>
                <a:lnTo>
                  <a:pt x="8426704" y="1938248"/>
                </a:lnTo>
                <a:lnTo>
                  <a:pt x="8435734" y="1889721"/>
                </a:lnTo>
                <a:lnTo>
                  <a:pt x="8443430" y="1840649"/>
                </a:lnTo>
                <a:lnTo>
                  <a:pt x="8449780" y="1791055"/>
                </a:lnTo>
                <a:lnTo>
                  <a:pt x="8454758" y="1740966"/>
                </a:lnTo>
                <a:lnTo>
                  <a:pt x="8458352" y="1690420"/>
                </a:lnTo>
                <a:lnTo>
                  <a:pt x="8460511" y="1639430"/>
                </a:lnTo>
                <a:lnTo>
                  <a:pt x="8461248" y="1588008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98747" y="4454652"/>
            <a:ext cx="1031875" cy="1754505"/>
          </a:xfrm>
          <a:custGeom>
            <a:avLst/>
            <a:gdLst/>
            <a:ahLst/>
            <a:cxnLst/>
            <a:rect l="l" t="t" r="r" b="b"/>
            <a:pathLst>
              <a:path w="1031875" h="1754504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66633"/>
                </a:lnTo>
                <a:lnTo>
                  <a:pt x="6697" y="1616474"/>
                </a:lnTo>
                <a:lnTo>
                  <a:pt x="25597" y="1661261"/>
                </a:lnTo>
                <a:lnTo>
                  <a:pt x="54911" y="1699207"/>
                </a:lnTo>
                <a:lnTo>
                  <a:pt x="92851" y="1728525"/>
                </a:lnTo>
                <a:lnTo>
                  <a:pt x="137627" y="1747426"/>
                </a:lnTo>
                <a:lnTo>
                  <a:pt x="187451" y="1754124"/>
                </a:lnTo>
                <a:lnTo>
                  <a:pt x="844296" y="1754124"/>
                </a:lnTo>
                <a:lnTo>
                  <a:pt x="894120" y="1747426"/>
                </a:lnTo>
                <a:lnTo>
                  <a:pt x="938896" y="1728525"/>
                </a:lnTo>
                <a:lnTo>
                  <a:pt x="976836" y="1699207"/>
                </a:lnTo>
                <a:lnTo>
                  <a:pt x="1006150" y="1661261"/>
                </a:lnTo>
                <a:lnTo>
                  <a:pt x="1025050" y="1616474"/>
                </a:lnTo>
                <a:lnTo>
                  <a:pt x="1031748" y="1566633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909384"/>
            <a:ext cx="7553473" cy="5995295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909384"/>
            <a:ext cx="6510264" cy="60401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Business process design: capabilities overview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Business process design: capabilities overview – Part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Combine process mining and modeling with SAP         Signavio solutions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Value Accelerators: overview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Value Accelerators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Business process design in the context of an SAP  S/4HANA transformation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kern="1200" spc="-5" dirty="0">
                <a:solidFill>
                  <a:prstClr val="white"/>
                </a:solidFill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Governance with SAP Signavio Solutions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Set up and configure SAP Signavio workspace for SAP  S/4HANA transformations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7834" y="184716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Unit-4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1930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386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Ready-to-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metrics,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27083" y="1610850"/>
            <a:ext cx="6824980" cy="3906520"/>
            <a:chOff x="4927083" y="1610850"/>
            <a:chExt cx="6824980" cy="3906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7083" y="1610850"/>
              <a:ext cx="6824488" cy="39060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1" y="1633728"/>
              <a:ext cx="6728459" cy="3810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6776" y="1630553"/>
              <a:ext cx="6734809" cy="3816350"/>
            </a:xfrm>
            <a:custGeom>
              <a:avLst/>
              <a:gdLst/>
              <a:ahLst/>
              <a:cxnLst/>
              <a:rect l="l" t="t" r="r" b="b"/>
              <a:pathLst>
                <a:path w="6734809" h="3816350">
                  <a:moveTo>
                    <a:pt x="0" y="3816350"/>
                  </a:moveTo>
                  <a:lnTo>
                    <a:pt x="6734809" y="3816350"/>
                  </a:lnTo>
                  <a:lnTo>
                    <a:pt x="6734809" y="0"/>
                  </a:lnTo>
                  <a:lnTo>
                    <a:pt x="0" y="0"/>
                  </a:lnTo>
                  <a:lnTo>
                    <a:pt x="0" y="38163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6983" y="1524223"/>
            <a:ext cx="3902075" cy="29184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accurate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data-driven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decisions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Monitor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time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Gain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responsiveness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 to </a:t>
            </a:r>
            <a:r>
              <a:rPr sz="1800" spc="-20" dirty="0">
                <a:latin typeface="Arial MT"/>
                <a:cs typeface="Arial MT"/>
              </a:rPr>
              <a:t>adapt</a:t>
            </a:r>
            <a:endParaRPr sz="1800" dirty="0">
              <a:latin typeface="Arial MT"/>
              <a:cs typeface="Arial MT"/>
            </a:endParaRPr>
          </a:p>
          <a:p>
            <a:pPr marL="193675" marR="6286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Benefit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easy-</a:t>
            </a:r>
            <a:r>
              <a:rPr sz="1800" spc="-10" dirty="0">
                <a:latin typeface="Arial MT"/>
                <a:cs typeface="Arial MT"/>
              </a:rPr>
              <a:t>to-</a:t>
            </a:r>
            <a:r>
              <a:rPr sz="1800" dirty="0">
                <a:latin typeface="Arial MT"/>
                <a:cs typeface="Arial MT"/>
              </a:rPr>
              <a:t>read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progress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improve continuously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2673" y="240538"/>
            <a:ext cx="729567" cy="517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48500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2231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47800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5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9464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98747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7503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89976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36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Industry-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specific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366082"/>
            <a:ext cx="705363" cy="4780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8203" y="1524223"/>
            <a:ext cx="4180204" cy="33909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Easily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guidelines 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templates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unique needs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your </a:t>
            </a:r>
            <a:r>
              <a:rPr sz="1800" spc="-10" dirty="0">
                <a:latin typeface="Arial MT"/>
                <a:cs typeface="Arial MT"/>
              </a:rPr>
              <a:t>industry</a:t>
            </a:r>
            <a:endParaRPr sz="1800" dirty="0">
              <a:latin typeface="Arial MT"/>
              <a:cs typeface="Arial MT"/>
            </a:endParaRPr>
          </a:p>
          <a:p>
            <a:pPr marL="193675" marR="20764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Act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confidently, leveraging</a:t>
            </a:r>
            <a:r>
              <a:rPr sz="1800" spc="-10" dirty="0">
                <a:latin typeface="Arial MT"/>
                <a:cs typeface="Arial MT"/>
              </a:rPr>
              <a:t> processes </a:t>
            </a:r>
            <a:r>
              <a:rPr sz="1800" dirty="0">
                <a:latin typeface="Arial MT"/>
                <a:cs typeface="Arial MT"/>
              </a:rPr>
              <a:t>designed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global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industry experts</a:t>
            </a:r>
            <a:endParaRPr sz="1800" dirty="0">
              <a:latin typeface="Arial MT"/>
              <a:cs typeface="Arial MT"/>
            </a:endParaRPr>
          </a:p>
          <a:p>
            <a:pPr marL="193675" marR="23114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Transform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improve </a:t>
            </a: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leveraging</a:t>
            </a:r>
            <a:r>
              <a:rPr sz="1800" spc="-10" dirty="0">
                <a:latin typeface="Arial MT"/>
                <a:cs typeface="Arial MT"/>
              </a:rPr>
              <a:t> process </a:t>
            </a:r>
            <a:r>
              <a:rPr sz="1800" dirty="0">
                <a:latin typeface="Arial MT"/>
                <a:cs typeface="Arial MT"/>
              </a:rPr>
              <a:t>models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innovation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48173" y="1627377"/>
            <a:ext cx="6736715" cy="3780154"/>
            <a:chOff x="4948173" y="1627377"/>
            <a:chExt cx="6736715" cy="37801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4523" y="1633727"/>
              <a:ext cx="6723888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1348" y="1630552"/>
              <a:ext cx="6730365" cy="3773804"/>
            </a:xfrm>
            <a:custGeom>
              <a:avLst/>
              <a:gdLst/>
              <a:ahLst/>
              <a:cxnLst/>
              <a:rect l="l" t="t" r="r" b="b"/>
              <a:pathLst>
                <a:path w="6730365" h="3773804">
                  <a:moveTo>
                    <a:pt x="0" y="3773678"/>
                  </a:moveTo>
                  <a:lnTo>
                    <a:pt x="6730238" y="3773678"/>
                  </a:lnTo>
                  <a:lnTo>
                    <a:pt x="6730238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52015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35" y="-247207"/>
            <a:ext cx="12345470" cy="73524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00" y="3657600"/>
            <a:ext cx="10803890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5-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</a:t>
            </a:r>
            <a:r>
              <a:rPr sz="6000" b="1" spc="-15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Accelerators</a:t>
            </a:r>
            <a:r>
              <a:rPr sz="6000" b="1" spc="-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60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28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 in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97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pillars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629155"/>
            <a:ext cx="12195175" cy="4401820"/>
            <a:chOff x="0" y="1629155"/>
            <a:chExt cx="12195175" cy="4401820"/>
          </a:xfrm>
        </p:grpSpPr>
        <p:sp>
          <p:nvSpPr>
            <p:cNvPr id="5" name="object 5"/>
            <p:cNvSpPr/>
            <p:nvPr/>
          </p:nvSpPr>
          <p:spPr>
            <a:xfrm>
              <a:off x="0" y="4288535"/>
              <a:ext cx="12195175" cy="1742439"/>
            </a:xfrm>
            <a:custGeom>
              <a:avLst/>
              <a:gdLst/>
              <a:ahLst/>
              <a:cxnLst/>
              <a:rect l="l" t="t" r="r" b="b"/>
              <a:pathLst>
                <a:path w="12195175" h="1742439">
                  <a:moveTo>
                    <a:pt x="12195048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12195048" y="1741932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972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7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7" y="2426208"/>
                  </a:lnTo>
                  <a:lnTo>
                    <a:pt x="321868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89703" y="1629155"/>
            <a:ext cx="3218815" cy="2426335"/>
            <a:chOff x="4489703" y="1629155"/>
            <a:chExt cx="3218815" cy="2426335"/>
          </a:xfrm>
        </p:grpSpPr>
        <p:sp>
          <p:nvSpPr>
            <p:cNvPr id="8" name="object 8"/>
            <p:cNvSpPr/>
            <p:nvPr/>
          </p:nvSpPr>
          <p:spPr>
            <a:xfrm>
              <a:off x="448970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8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8" y="2426208"/>
                  </a:lnTo>
                  <a:lnTo>
                    <a:pt x="321868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60379" y="2033028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9" y="0"/>
                  </a:moveTo>
                  <a:lnTo>
                    <a:pt x="0" y="0"/>
                  </a:lnTo>
                  <a:lnTo>
                    <a:pt x="0" y="1513954"/>
                  </a:lnTo>
                  <a:lnTo>
                    <a:pt x="0" y="1620431"/>
                  </a:lnTo>
                  <a:lnTo>
                    <a:pt x="596747" y="1620431"/>
                  </a:lnTo>
                  <a:lnTo>
                    <a:pt x="2881299" y="1620431"/>
                  </a:lnTo>
                  <a:lnTo>
                    <a:pt x="2881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60391" y="3508055"/>
              <a:ext cx="596900" cy="145415"/>
            </a:xfrm>
            <a:custGeom>
              <a:avLst/>
              <a:gdLst/>
              <a:ahLst/>
              <a:cxnLst/>
              <a:rect l="l" t="t" r="r" b="b"/>
              <a:pathLst>
                <a:path w="596900" h="145414">
                  <a:moveTo>
                    <a:pt x="0" y="0"/>
                  </a:moveTo>
                  <a:lnTo>
                    <a:pt x="596743" y="0"/>
                  </a:lnTo>
                  <a:lnTo>
                    <a:pt x="596743" y="145403"/>
                  </a:lnTo>
                  <a:lnTo>
                    <a:pt x="0" y="145402"/>
                  </a:lnTo>
                  <a:lnTo>
                    <a:pt x="0" y="0"/>
                  </a:lnTo>
                  <a:close/>
                </a:path>
              </a:pathLst>
            </a:custGeom>
            <a:ln w="58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2528" y="2369171"/>
              <a:ext cx="1716641" cy="11186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82167" y="3207503"/>
              <a:ext cx="325120" cy="157480"/>
            </a:xfrm>
            <a:custGeom>
              <a:avLst/>
              <a:gdLst/>
              <a:ahLst/>
              <a:cxnLst/>
              <a:rect l="l" t="t" r="r" b="b"/>
              <a:pathLst>
                <a:path w="325120" h="157479">
                  <a:moveTo>
                    <a:pt x="324920" y="0"/>
                  </a:moveTo>
                  <a:lnTo>
                    <a:pt x="0" y="0"/>
                  </a:lnTo>
                  <a:lnTo>
                    <a:pt x="0" y="157378"/>
                  </a:lnTo>
                  <a:lnTo>
                    <a:pt x="324920" y="157378"/>
                  </a:lnTo>
                  <a:lnTo>
                    <a:pt x="324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0838" y="2901151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16"/>
                  </a:lnTo>
                  <a:lnTo>
                    <a:pt x="962825" y="14061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0838" y="2730948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46"/>
                  </a:lnTo>
                  <a:lnTo>
                    <a:pt x="962825" y="14064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60379" y="2390762"/>
              <a:ext cx="963294" cy="311150"/>
            </a:xfrm>
            <a:custGeom>
              <a:avLst/>
              <a:gdLst/>
              <a:ahLst/>
              <a:cxnLst/>
              <a:rect l="l" t="t" r="r" b="b"/>
              <a:pathLst>
                <a:path w="963295" h="311150">
                  <a:moveTo>
                    <a:pt x="962621" y="170167"/>
                  </a:moveTo>
                  <a:lnTo>
                    <a:pt x="0" y="170167"/>
                  </a:lnTo>
                  <a:lnTo>
                    <a:pt x="0" y="310870"/>
                  </a:lnTo>
                  <a:lnTo>
                    <a:pt x="962621" y="310870"/>
                  </a:lnTo>
                  <a:lnTo>
                    <a:pt x="962621" y="170167"/>
                  </a:lnTo>
                  <a:close/>
                </a:path>
                <a:path w="963295" h="311150">
                  <a:moveTo>
                    <a:pt x="963282" y="0"/>
                  </a:moveTo>
                  <a:lnTo>
                    <a:pt x="457" y="0"/>
                  </a:lnTo>
                  <a:lnTo>
                    <a:pt x="457" y="140703"/>
                  </a:lnTo>
                  <a:lnTo>
                    <a:pt x="963282" y="140703"/>
                  </a:lnTo>
                  <a:lnTo>
                    <a:pt x="963282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0379" y="3071329"/>
              <a:ext cx="963294" cy="308610"/>
            </a:xfrm>
            <a:custGeom>
              <a:avLst/>
              <a:gdLst/>
              <a:ahLst/>
              <a:cxnLst/>
              <a:rect l="l" t="t" r="r" b="b"/>
              <a:pathLst>
                <a:path w="963295" h="308610">
                  <a:moveTo>
                    <a:pt x="962621" y="0"/>
                  </a:moveTo>
                  <a:lnTo>
                    <a:pt x="0" y="0"/>
                  </a:lnTo>
                  <a:lnTo>
                    <a:pt x="0" y="140703"/>
                  </a:lnTo>
                  <a:lnTo>
                    <a:pt x="962621" y="140703"/>
                  </a:lnTo>
                  <a:lnTo>
                    <a:pt x="962621" y="0"/>
                  </a:lnTo>
                  <a:close/>
                </a:path>
                <a:path w="963295" h="308610">
                  <a:moveTo>
                    <a:pt x="963282" y="167500"/>
                  </a:moveTo>
                  <a:lnTo>
                    <a:pt x="457" y="167500"/>
                  </a:lnTo>
                  <a:lnTo>
                    <a:pt x="457" y="308140"/>
                  </a:lnTo>
                  <a:lnTo>
                    <a:pt x="963282" y="308140"/>
                  </a:lnTo>
                  <a:lnTo>
                    <a:pt x="963282" y="16750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0391" y="3406257"/>
              <a:ext cx="962660" cy="140970"/>
            </a:xfrm>
            <a:custGeom>
              <a:avLst/>
              <a:gdLst/>
              <a:ahLst/>
              <a:cxnLst/>
              <a:rect l="l" t="t" r="r" b="b"/>
              <a:pathLst>
                <a:path w="962660" h="140970">
                  <a:moveTo>
                    <a:pt x="962612" y="0"/>
                  </a:moveTo>
                  <a:lnTo>
                    <a:pt x="0" y="0"/>
                  </a:lnTo>
                  <a:lnTo>
                    <a:pt x="0" y="140715"/>
                  </a:lnTo>
                  <a:lnTo>
                    <a:pt x="962612" y="140715"/>
                  </a:lnTo>
                  <a:lnTo>
                    <a:pt x="962612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9683" y="1629155"/>
            <a:ext cx="3220720" cy="2426335"/>
            <a:chOff x="519683" y="1629155"/>
            <a:chExt cx="3220720" cy="2426335"/>
          </a:xfrm>
        </p:grpSpPr>
        <p:sp>
          <p:nvSpPr>
            <p:cNvPr id="19" name="object 19"/>
            <p:cNvSpPr/>
            <p:nvPr/>
          </p:nvSpPr>
          <p:spPr>
            <a:xfrm>
              <a:off x="519683" y="1629155"/>
              <a:ext cx="3220720" cy="2426335"/>
            </a:xfrm>
            <a:custGeom>
              <a:avLst/>
              <a:gdLst/>
              <a:ahLst/>
              <a:cxnLst/>
              <a:rect l="l" t="t" r="r" b="b"/>
              <a:pathLst>
                <a:path w="3220720" h="2426335">
                  <a:moveTo>
                    <a:pt x="3220212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20212" y="2426208"/>
                  </a:lnTo>
                  <a:lnTo>
                    <a:pt x="322021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371" y="2033023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8" y="0"/>
                  </a:moveTo>
                  <a:lnTo>
                    <a:pt x="0" y="0"/>
                  </a:lnTo>
                  <a:lnTo>
                    <a:pt x="0" y="1620434"/>
                  </a:lnTo>
                  <a:lnTo>
                    <a:pt x="2881298" y="1620434"/>
                  </a:lnTo>
                  <a:lnTo>
                    <a:pt x="2881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1" y="2415514"/>
              <a:ext cx="2878778" cy="102927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83335" y="4698619"/>
            <a:ext cx="189357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Transformation Methodology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1258" y="4698619"/>
            <a:ext cx="273812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Suite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toolbox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46869" y="4698619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617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1126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609" y="2028189"/>
            <a:ext cx="2888615" cy="1628139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Bringing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together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business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and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technology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tabLst>
                <a:tab pos="273748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19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89703" y="1629155"/>
            <a:ext cx="3218815" cy="242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SAP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Signavio: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process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transformation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suite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for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collaborative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change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Journey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Modeler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40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Manager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20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30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20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L="615950" marR="2098040" indent="38735">
              <a:lnSpc>
                <a:spcPct val="110400"/>
              </a:lnSpc>
              <a:spcBef>
                <a:spcPts val="17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SolMan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(ALM)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LeanIX</a:t>
            </a:r>
            <a:r>
              <a:rPr sz="3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(EAM)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tabLst>
                <a:tab pos="290385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12</a:t>
            </a:r>
            <a:endParaRPr sz="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15797" y="2411737"/>
            <a:ext cx="2181225" cy="1136650"/>
            <a:chOff x="4715797" y="2411737"/>
            <a:chExt cx="2181225" cy="113665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8588" y="2427901"/>
              <a:ext cx="110797" cy="1105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5991" y="2726820"/>
              <a:ext cx="110588" cy="1105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8010" y="2612462"/>
              <a:ext cx="110798" cy="110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267" y="2967045"/>
              <a:ext cx="110827" cy="1105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797" y="2411737"/>
              <a:ext cx="141197" cy="113659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724570" y="2421259"/>
            <a:ext cx="122555" cy="38036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Collaboration</a:t>
            </a:r>
            <a:r>
              <a:rPr sz="300" b="1" spc="95" dirty="0">
                <a:latin typeface="Arial"/>
                <a:cs typeface="Arial"/>
              </a:rPr>
              <a:t> </a:t>
            </a:r>
            <a:r>
              <a:rPr sz="300" b="1" spc="-25" dirty="0">
                <a:latin typeface="Arial"/>
                <a:cs typeface="Arial"/>
              </a:rPr>
              <a:t>Hub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875689" y="2387579"/>
            <a:ext cx="2435225" cy="1160145"/>
            <a:chOff x="4875689" y="2387579"/>
            <a:chExt cx="2435225" cy="1160145"/>
          </a:xfrm>
        </p:grpSpPr>
        <p:sp>
          <p:nvSpPr>
            <p:cNvPr id="37" name="object 37"/>
            <p:cNvSpPr/>
            <p:nvPr/>
          </p:nvSpPr>
          <p:spPr>
            <a:xfrm>
              <a:off x="5708352" y="239075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0"/>
                  </a:lnTo>
                  <a:lnTo>
                    <a:pt x="0" y="310878"/>
                  </a:lnTo>
                </a:path>
              </a:pathLst>
            </a:custGeom>
            <a:ln w="5883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003" y="2492949"/>
              <a:ext cx="106718" cy="1067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003" y="2748042"/>
              <a:ext cx="106718" cy="1069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7003" y="2926338"/>
              <a:ext cx="106718" cy="6031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4149" y="2974689"/>
              <a:ext cx="106718" cy="1067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5689" y="2410837"/>
              <a:ext cx="141122" cy="11368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884684" y="2420616"/>
            <a:ext cx="122555" cy="35623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55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Explorer</a:t>
            </a:r>
            <a:endParaRPr sz="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55565" y="2028189"/>
            <a:ext cx="2888615" cy="1628139"/>
          </a:xfrm>
          <a:custGeom>
            <a:avLst/>
            <a:gdLst/>
            <a:ahLst/>
            <a:cxnLst/>
            <a:rect l="l" t="t" r="r" b="b"/>
            <a:pathLst>
              <a:path w="2888615" h="1628139">
                <a:moveTo>
                  <a:pt x="0" y="1628013"/>
                </a:moveTo>
                <a:lnTo>
                  <a:pt x="2888361" y="1628013"/>
                </a:lnTo>
                <a:lnTo>
                  <a:pt x="2888361" y="0"/>
                </a:lnTo>
                <a:lnTo>
                  <a:pt x="0" y="0"/>
                </a:lnTo>
                <a:lnTo>
                  <a:pt x="0" y="1628013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350250" y="1266697"/>
            <a:ext cx="3433445" cy="5092700"/>
            <a:chOff x="8350250" y="1266697"/>
            <a:chExt cx="3433445" cy="509270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7740" y="2039111"/>
              <a:ext cx="2964179" cy="16062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82913" y="2034285"/>
              <a:ext cx="2973705" cy="1616075"/>
            </a:xfrm>
            <a:custGeom>
              <a:avLst/>
              <a:gdLst/>
              <a:ahLst/>
              <a:cxnLst/>
              <a:rect l="l" t="t" r="r" b="b"/>
              <a:pathLst>
                <a:path w="2973704" h="1616075">
                  <a:moveTo>
                    <a:pt x="0" y="1615820"/>
                  </a:moveTo>
                  <a:lnTo>
                    <a:pt x="2973704" y="1615820"/>
                  </a:lnTo>
                  <a:lnTo>
                    <a:pt x="2973704" y="0"/>
                  </a:lnTo>
                  <a:lnTo>
                    <a:pt x="0" y="0"/>
                  </a:lnTo>
                  <a:lnTo>
                    <a:pt x="0" y="16158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62950" y="1279397"/>
              <a:ext cx="3408045" cy="5067300"/>
            </a:xfrm>
            <a:custGeom>
              <a:avLst/>
              <a:gdLst/>
              <a:ahLst/>
              <a:cxnLst/>
              <a:rect l="l" t="t" r="r" b="b"/>
              <a:pathLst>
                <a:path w="3408045" h="5067300">
                  <a:moveTo>
                    <a:pt x="0" y="5067300"/>
                  </a:moveTo>
                  <a:lnTo>
                    <a:pt x="3407663" y="5067300"/>
                  </a:lnTo>
                  <a:lnTo>
                    <a:pt x="3407663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25400">
              <a:solidFill>
                <a:srgbClr val="FFA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4834" y="589978"/>
            <a:ext cx="891793" cy="7234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35" grpId="0"/>
      <p:bldP spid="43" grpId="0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338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6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 in </a:t>
            </a:r>
            <a:r>
              <a:rPr spc="-10" dirty="0"/>
              <a:t>action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" name="object 3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6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 in </a:t>
            </a:r>
            <a:r>
              <a:rPr spc="-10" dirty="0"/>
              <a:t>action</a:t>
            </a: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Scope: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S/4HANA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13" name="object 13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22" name="object 22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9852" y="444703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12791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1408" y="4439411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1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9" grpId="0"/>
      <p:bldP spid="20" grpId="0"/>
      <p:bldP spid="42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" y="458857"/>
            <a:ext cx="11353800" cy="6291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11353799" cy="617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196302" cy="6499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0"/>
            <a:ext cx="6197600" cy="685800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204226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2026" y="4076723"/>
            <a:ext cx="11877574" cy="2781277"/>
          </a:xfrm>
        </p:spPr>
        <p:txBody>
          <a:bodyPr/>
          <a:lstStyle/>
          <a:p>
            <a:r>
              <a:rPr lang="en-US" sz="5400" spc="-5" dirty="0">
                <a:solidFill>
                  <a:srgbClr val="EFAB00"/>
                </a:solidFill>
                <a:cs typeface="Arial"/>
              </a:rPr>
              <a:t>4:1-</a:t>
            </a:r>
            <a:r>
              <a:rPr lang="en-US" sz="5400" spc="-10" dirty="0">
                <a:solidFill>
                  <a:srgbClr val="EFAB00"/>
                </a:solidFill>
                <a:cs typeface="Arial"/>
              </a:rPr>
              <a:t>Business process design: capabilities overview – Part 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427828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8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277600" cy="6576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78890"/>
            <a:ext cx="11196302" cy="657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196302" cy="6576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6" y="228600"/>
            <a:ext cx="11199350" cy="662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6511"/>
            <a:ext cx="11196303" cy="649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92608"/>
            <a:ext cx="11201400" cy="6412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9390"/>
            <a:ext cx="11196303" cy="6312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28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 in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763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screens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033" y="1626107"/>
            <a:ext cx="3397250" cy="2239010"/>
            <a:chOff x="518033" y="1626107"/>
            <a:chExt cx="3397250" cy="2239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1630679"/>
              <a:ext cx="3390900" cy="22311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9620" y="1629028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5" y="2234311"/>
                  </a:lnTo>
                  <a:lnTo>
                    <a:pt x="3394075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4291" y="1626107"/>
              <a:ext cx="470916" cy="4709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75" y="1650504"/>
              <a:ext cx="369557" cy="3695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604" y="1767368"/>
              <a:ext cx="104791" cy="10483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285797" y="1627441"/>
            <a:ext cx="3397250" cy="2237740"/>
            <a:chOff x="8285797" y="1627441"/>
            <a:chExt cx="3397250" cy="22377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9035" y="1630680"/>
              <a:ext cx="3390900" cy="22311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87384" y="1629029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5" y="2234311"/>
                  </a:lnTo>
                  <a:lnTo>
                    <a:pt x="3394075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831" y="2535936"/>
              <a:ext cx="470916" cy="470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215" y="2560332"/>
              <a:ext cx="369557" cy="3695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3144" y="2677196"/>
              <a:ext cx="138817" cy="13884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402645" y="1627441"/>
            <a:ext cx="3397250" cy="2237740"/>
            <a:chOff x="4402645" y="1627441"/>
            <a:chExt cx="3397250" cy="223774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5884" y="1630680"/>
              <a:ext cx="3390900" cy="22311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04233" y="1629029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4" y="2234311"/>
                  </a:lnTo>
                  <a:lnTo>
                    <a:pt x="3394074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92" y="2474976"/>
              <a:ext cx="470915" cy="4709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2499372"/>
              <a:ext cx="369557" cy="3695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7104" y="2616236"/>
              <a:ext cx="104791" cy="1048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06374" y="4260112"/>
            <a:ext cx="3373754" cy="127508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Arial MT"/>
                <a:cs typeface="Arial MT"/>
              </a:rPr>
              <a:t>Visit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u="sng" spc="-1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www.signavio.com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Value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Accelerators</a:t>
            </a:r>
            <a:endParaRPr sz="1800" dirty="0">
              <a:latin typeface="Arial MT"/>
              <a:cs typeface="Arial MT"/>
            </a:endParaRPr>
          </a:p>
          <a:p>
            <a:pPr marL="12700" marR="3225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Explorer,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“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Products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”.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80907" y="4335907"/>
            <a:ext cx="3338195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SAP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Explorer </a:t>
            </a:r>
            <a:r>
              <a:rPr sz="1800" spc="-10" dirty="0">
                <a:latin typeface="Arial MT"/>
                <a:cs typeface="Arial MT"/>
              </a:rPr>
              <a:t>page, </a:t>
            </a:r>
            <a:r>
              <a:rPr sz="1800" dirty="0">
                <a:latin typeface="Arial MT"/>
                <a:cs typeface="Arial MT"/>
              </a:rPr>
              <a:t>click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FAB00"/>
                </a:solidFill>
                <a:latin typeface="Arial MT"/>
                <a:cs typeface="Arial MT"/>
              </a:rPr>
              <a:t>“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Access</a:t>
            </a:r>
            <a:r>
              <a:rPr sz="1800" b="1" spc="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it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now</a:t>
            </a:r>
            <a:r>
              <a:rPr sz="1800" dirty="0">
                <a:solidFill>
                  <a:srgbClr val="EFAB00"/>
                </a:solidFill>
                <a:latin typeface="Arial MT"/>
                <a:cs typeface="Arial MT"/>
              </a:rPr>
              <a:t>”.</a:t>
            </a:r>
            <a:r>
              <a:rPr sz="1800" spc="-10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You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can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via P-,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S- 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I/D-</a:t>
            </a:r>
            <a:r>
              <a:rPr sz="1800" spc="-20" dirty="0">
                <a:latin typeface="Arial MT"/>
                <a:cs typeface="Arial MT"/>
              </a:rPr>
              <a:t>user.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please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  <a:hlinkClick r:id="rId10"/>
              </a:rPr>
              <a:t>use</a:t>
            </a:r>
            <a:r>
              <a:rPr sz="1800" spc="-25" dirty="0"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this</a:t>
            </a:r>
            <a:r>
              <a:rPr sz="1800" u="sng" spc="-15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SAP</a:t>
            </a:r>
            <a:r>
              <a:rPr sz="1800" u="sng" spc="-5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account</a:t>
            </a:r>
            <a:r>
              <a:rPr sz="1800" u="sng" spc="5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spc="-1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creation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sng" spc="-2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site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4708" y="4335907"/>
            <a:ext cx="2998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dropdown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under </a:t>
            </a:r>
            <a:r>
              <a:rPr sz="1800" dirty="0">
                <a:latin typeface="Arial MT"/>
                <a:cs typeface="Arial MT"/>
              </a:rPr>
              <a:t>“product”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click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“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Explorer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”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23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00" y="3505200"/>
            <a:ext cx="11558905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lang="en-US" sz="3600" b="1" spc="-95" dirty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-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r>
              <a:rPr sz="3600" b="1" spc="-12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spc="-50" dirty="0">
                <a:solidFill>
                  <a:schemeClr val="bg1"/>
                </a:solidFill>
                <a:latin typeface="+mn-lt"/>
                <a:cs typeface="Arial MT"/>
              </a:rPr>
              <a:t>Your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spc="-10" dirty="0">
                <a:solidFill>
                  <a:schemeClr val="bg1"/>
                </a:solidFill>
                <a:latin typeface="+mn-lt"/>
                <a:cs typeface="Arial MT"/>
              </a:rPr>
              <a:t>Processes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6-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Business</a:t>
            </a:r>
            <a:r>
              <a:rPr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Design in</a:t>
            </a:r>
            <a:r>
              <a:rPr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the Context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of 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S/4HANA</a:t>
            </a:r>
            <a:r>
              <a:rPr sz="5400" b="1" spc="-2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Transformation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4464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19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19" y="3892296"/>
                </a:lnTo>
                <a:lnTo>
                  <a:pt x="540003" y="3892296"/>
                </a:lnTo>
                <a:lnTo>
                  <a:pt x="490858" y="3890088"/>
                </a:lnTo>
                <a:lnTo>
                  <a:pt x="442948" y="3883594"/>
                </a:lnTo>
                <a:lnTo>
                  <a:pt x="396463" y="3873003"/>
                </a:lnTo>
                <a:lnTo>
                  <a:pt x="351595" y="3858507"/>
                </a:lnTo>
                <a:lnTo>
                  <a:pt x="308534" y="3840296"/>
                </a:lnTo>
                <a:lnTo>
                  <a:pt x="267471" y="3818560"/>
                </a:lnTo>
                <a:lnTo>
                  <a:pt x="228597" y="3793492"/>
                </a:lnTo>
                <a:lnTo>
                  <a:pt x="192102" y="3765280"/>
                </a:lnTo>
                <a:lnTo>
                  <a:pt x="158178" y="3734117"/>
                </a:lnTo>
                <a:lnTo>
                  <a:pt x="127015" y="3700193"/>
                </a:lnTo>
                <a:lnTo>
                  <a:pt x="98803" y="3663698"/>
                </a:lnTo>
                <a:lnTo>
                  <a:pt x="73735" y="3624824"/>
                </a:lnTo>
                <a:lnTo>
                  <a:pt x="51999" y="3583761"/>
                </a:lnTo>
                <a:lnTo>
                  <a:pt x="33788" y="3540700"/>
                </a:lnTo>
                <a:lnTo>
                  <a:pt x="19292" y="3495832"/>
                </a:lnTo>
                <a:lnTo>
                  <a:pt x="8701" y="3449347"/>
                </a:lnTo>
                <a:lnTo>
                  <a:pt x="2207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4210" y="1877695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Selective 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1022" y="3395345"/>
            <a:ext cx="1358900" cy="1358900"/>
            <a:chOff x="5411022" y="3395345"/>
            <a:chExt cx="1358900" cy="1358900"/>
          </a:xfrm>
        </p:grpSpPr>
        <p:sp>
          <p:nvSpPr>
            <p:cNvPr id="5" name="object 5"/>
            <p:cNvSpPr/>
            <p:nvPr/>
          </p:nvSpPr>
          <p:spPr>
            <a:xfrm>
              <a:off x="5453380" y="3404870"/>
              <a:ext cx="1316355" cy="1349375"/>
            </a:xfrm>
            <a:custGeom>
              <a:avLst/>
              <a:gdLst/>
              <a:ahLst/>
              <a:cxnLst/>
              <a:rect l="l" t="t" r="r" b="b"/>
              <a:pathLst>
                <a:path w="1316354" h="1349375">
                  <a:moveTo>
                    <a:pt x="641604" y="0"/>
                  </a:moveTo>
                  <a:lnTo>
                    <a:pt x="641604" y="303656"/>
                  </a:lnTo>
                  <a:lnTo>
                    <a:pt x="689215" y="306708"/>
                  </a:lnTo>
                  <a:lnTo>
                    <a:pt x="735282" y="315644"/>
                  </a:lnTo>
                  <a:lnTo>
                    <a:pt x="779357" y="330142"/>
                  </a:lnTo>
                  <a:lnTo>
                    <a:pt x="820993" y="349876"/>
                  </a:lnTo>
                  <a:lnTo>
                    <a:pt x="859742" y="374522"/>
                  </a:lnTo>
                  <a:lnTo>
                    <a:pt x="895157" y="403756"/>
                  </a:lnTo>
                  <a:lnTo>
                    <a:pt x="926792" y="437252"/>
                  </a:lnTo>
                  <a:lnTo>
                    <a:pt x="954198" y="474686"/>
                  </a:lnTo>
                  <a:lnTo>
                    <a:pt x="976929" y="515733"/>
                  </a:lnTo>
                  <a:lnTo>
                    <a:pt x="994537" y="560069"/>
                  </a:lnTo>
                  <a:lnTo>
                    <a:pt x="1006155" y="605214"/>
                  </a:lnTo>
                  <a:lnTo>
                    <a:pt x="1011967" y="650437"/>
                  </a:lnTo>
                  <a:lnTo>
                    <a:pt x="1012195" y="695301"/>
                  </a:lnTo>
                  <a:lnTo>
                    <a:pt x="1007062" y="739366"/>
                  </a:lnTo>
                  <a:lnTo>
                    <a:pt x="996790" y="782193"/>
                  </a:lnTo>
                  <a:lnTo>
                    <a:pt x="981601" y="823343"/>
                  </a:lnTo>
                  <a:lnTo>
                    <a:pt x="961718" y="862378"/>
                  </a:lnTo>
                  <a:lnTo>
                    <a:pt x="937362" y="898857"/>
                  </a:lnTo>
                  <a:lnTo>
                    <a:pt x="908757" y="932342"/>
                  </a:lnTo>
                  <a:lnTo>
                    <a:pt x="876124" y="962393"/>
                  </a:lnTo>
                  <a:lnTo>
                    <a:pt x="839686" y="988572"/>
                  </a:lnTo>
                  <a:lnTo>
                    <a:pt x="799666" y="1010440"/>
                  </a:lnTo>
                  <a:lnTo>
                    <a:pt x="756285" y="1027556"/>
                  </a:lnTo>
                  <a:lnTo>
                    <a:pt x="711115" y="1039200"/>
                  </a:lnTo>
                  <a:lnTo>
                    <a:pt x="665874" y="1045029"/>
                  </a:lnTo>
                  <a:lnTo>
                    <a:pt x="620999" y="1045267"/>
                  </a:lnTo>
                  <a:lnTo>
                    <a:pt x="576928" y="1040138"/>
                  </a:lnTo>
                  <a:lnTo>
                    <a:pt x="534098" y="1029865"/>
                  </a:lnTo>
                  <a:lnTo>
                    <a:pt x="492947" y="1014672"/>
                  </a:lnTo>
                  <a:lnTo>
                    <a:pt x="453913" y="994781"/>
                  </a:lnTo>
                  <a:lnTo>
                    <a:pt x="417433" y="970417"/>
                  </a:lnTo>
                  <a:lnTo>
                    <a:pt x="383945" y="941802"/>
                  </a:lnTo>
                  <a:lnTo>
                    <a:pt x="353888" y="909160"/>
                  </a:lnTo>
                  <a:lnTo>
                    <a:pt x="327697" y="872714"/>
                  </a:lnTo>
                  <a:lnTo>
                    <a:pt x="305812" y="832688"/>
                  </a:lnTo>
                  <a:lnTo>
                    <a:pt x="288671" y="789304"/>
                  </a:lnTo>
                  <a:lnTo>
                    <a:pt x="0" y="883157"/>
                  </a:lnTo>
                  <a:lnTo>
                    <a:pt x="16589" y="928643"/>
                  </a:lnTo>
                  <a:lnTo>
                    <a:pt x="36164" y="972365"/>
                  </a:lnTo>
                  <a:lnTo>
                    <a:pt x="58585" y="1014221"/>
                  </a:lnTo>
                  <a:lnTo>
                    <a:pt x="83714" y="1054111"/>
                  </a:lnTo>
                  <a:lnTo>
                    <a:pt x="111410" y="1091933"/>
                  </a:lnTo>
                  <a:lnTo>
                    <a:pt x="141534" y="1127585"/>
                  </a:lnTo>
                  <a:lnTo>
                    <a:pt x="173946" y="1160968"/>
                  </a:lnTo>
                  <a:lnTo>
                    <a:pt x="208507" y="1191979"/>
                  </a:lnTo>
                  <a:lnTo>
                    <a:pt x="245078" y="1220517"/>
                  </a:lnTo>
                  <a:lnTo>
                    <a:pt x="283518" y="1246481"/>
                  </a:lnTo>
                  <a:lnTo>
                    <a:pt x="323688" y="1269770"/>
                  </a:lnTo>
                  <a:lnTo>
                    <a:pt x="365449" y="1290282"/>
                  </a:lnTo>
                  <a:lnTo>
                    <a:pt x="408661" y="1307916"/>
                  </a:lnTo>
                  <a:lnTo>
                    <a:pt x="453185" y="1322571"/>
                  </a:lnTo>
                  <a:lnTo>
                    <a:pt x="498880" y="1334146"/>
                  </a:lnTo>
                  <a:lnTo>
                    <a:pt x="545608" y="1342539"/>
                  </a:lnTo>
                  <a:lnTo>
                    <a:pt x="593229" y="1347649"/>
                  </a:lnTo>
                  <a:lnTo>
                    <a:pt x="641604" y="1349374"/>
                  </a:lnTo>
                  <a:lnTo>
                    <a:pt x="689786" y="1347680"/>
                  </a:lnTo>
                  <a:lnTo>
                    <a:pt x="737054" y="1342673"/>
                  </a:lnTo>
                  <a:lnTo>
                    <a:pt x="783293" y="1334468"/>
                  </a:lnTo>
                  <a:lnTo>
                    <a:pt x="828389" y="1323178"/>
                  </a:lnTo>
                  <a:lnTo>
                    <a:pt x="872227" y="1308919"/>
                  </a:lnTo>
                  <a:lnTo>
                    <a:pt x="914694" y="1291804"/>
                  </a:lnTo>
                  <a:lnTo>
                    <a:pt x="955675" y="1271947"/>
                  </a:lnTo>
                  <a:lnTo>
                    <a:pt x="995056" y="1249464"/>
                  </a:lnTo>
                  <a:lnTo>
                    <a:pt x="1032724" y="1224467"/>
                  </a:lnTo>
                  <a:lnTo>
                    <a:pt x="1068564" y="1197072"/>
                  </a:lnTo>
                  <a:lnTo>
                    <a:pt x="1102462" y="1167392"/>
                  </a:lnTo>
                  <a:lnTo>
                    <a:pt x="1134304" y="1135542"/>
                  </a:lnTo>
                  <a:lnTo>
                    <a:pt x="1163976" y="1101635"/>
                  </a:lnTo>
                  <a:lnTo>
                    <a:pt x="1191363" y="1065787"/>
                  </a:lnTo>
                  <a:lnTo>
                    <a:pt x="1216352" y="1028112"/>
                  </a:lnTo>
                  <a:lnTo>
                    <a:pt x="1238828" y="988723"/>
                  </a:lnTo>
                  <a:lnTo>
                    <a:pt x="1258678" y="947735"/>
                  </a:lnTo>
                  <a:lnTo>
                    <a:pt x="1275787" y="905262"/>
                  </a:lnTo>
                  <a:lnTo>
                    <a:pt x="1290041" y="861419"/>
                  </a:lnTo>
                  <a:lnTo>
                    <a:pt x="1301327" y="816319"/>
                  </a:lnTo>
                  <a:lnTo>
                    <a:pt x="1309529" y="770077"/>
                  </a:lnTo>
                  <a:lnTo>
                    <a:pt x="1314534" y="722807"/>
                  </a:lnTo>
                  <a:lnTo>
                    <a:pt x="1316227" y="674623"/>
                  </a:lnTo>
                  <a:lnTo>
                    <a:pt x="1314534" y="626441"/>
                  </a:lnTo>
                  <a:lnTo>
                    <a:pt x="1309529" y="579173"/>
                  </a:lnTo>
                  <a:lnTo>
                    <a:pt x="1301327" y="532934"/>
                  </a:lnTo>
                  <a:lnTo>
                    <a:pt x="1290041" y="487838"/>
                  </a:lnTo>
                  <a:lnTo>
                    <a:pt x="1275787" y="444000"/>
                  </a:lnTo>
                  <a:lnTo>
                    <a:pt x="1258678" y="401533"/>
                  </a:lnTo>
                  <a:lnTo>
                    <a:pt x="1238828" y="360552"/>
                  </a:lnTo>
                  <a:lnTo>
                    <a:pt x="1216352" y="321171"/>
                  </a:lnTo>
                  <a:lnTo>
                    <a:pt x="1191363" y="283503"/>
                  </a:lnTo>
                  <a:lnTo>
                    <a:pt x="1163976" y="247663"/>
                  </a:lnTo>
                  <a:lnTo>
                    <a:pt x="1134304" y="213765"/>
                  </a:lnTo>
                  <a:lnTo>
                    <a:pt x="1102462" y="181923"/>
                  </a:lnTo>
                  <a:lnTo>
                    <a:pt x="1068564" y="152251"/>
                  </a:lnTo>
                  <a:lnTo>
                    <a:pt x="1032724" y="124864"/>
                  </a:lnTo>
                  <a:lnTo>
                    <a:pt x="995056" y="99875"/>
                  </a:lnTo>
                  <a:lnTo>
                    <a:pt x="955675" y="77399"/>
                  </a:lnTo>
                  <a:lnTo>
                    <a:pt x="914694" y="57549"/>
                  </a:lnTo>
                  <a:lnTo>
                    <a:pt x="872227" y="40440"/>
                  </a:lnTo>
                  <a:lnTo>
                    <a:pt x="828389" y="26186"/>
                  </a:lnTo>
                  <a:lnTo>
                    <a:pt x="783293" y="14900"/>
                  </a:lnTo>
                  <a:lnTo>
                    <a:pt x="737054" y="6698"/>
                  </a:lnTo>
                  <a:lnTo>
                    <a:pt x="689786" y="1693"/>
                  </a:lnTo>
                  <a:lnTo>
                    <a:pt x="641604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0547" y="3404870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674436" y="0"/>
                  </a:moveTo>
                  <a:lnTo>
                    <a:pt x="621493" y="2087"/>
                  </a:lnTo>
                  <a:lnTo>
                    <a:pt x="568931" y="8318"/>
                  </a:lnTo>
                  <a:lnTo>
                    <a:pt x="516988" y="18645"/>
                  </a:lnTo>
                  <a:lnTo>
                    <a:pt x="465902" y="33019"/>
                  </a:lnTo>
                  <a:lnTo>
                    <a:pt x="420607" y="49525"/>
                  </a:lnTo>
                  <a:lnTo>
                    <a:pt x="377204" y="68898"/>
                  </a:lnTo>
                  <a:lnTo>
                    <a:pt x="335768" y="90994"/>
                  </a:lnTo>
                  <a:lnTo>
                    <a:pt x="296371" y="115668"/>
                  </a:lnTo>
                  <a:lnTo>
                    <a:pt x="259086" y="142778"/>
                  </a:lnTo>
                  <a:lnTo>
                    <a:pt x="223988" y="172178"/>
                  </a:lnTo>
                  <a:lnTo>
                    <a:pt x="191148" y="203727"/>
                  </a:lnTo>
                  <a:lnTo>
                    <a:pt x="160642" y="237278"/>
                  </a:lnTo>
                  <a:lnTo>
                    <a:pt x="132541" y="272690"/>
                  </a:lnTo>
                  <a:lnTo>
                    <a:pt x="106920" y="309817"/>
                  </a:lnTo>
                  <a:lnTo>
                    <a:pt x="83851" y="348516"/>
                  </a:lnTo>
                  <a:lnTo>
                    <a:pt x="63409" y="388644"/>
                  </a:lnTo>
                  <a:lnTo>
                    <a:pt x="45666" y="430055"/>
                  </a:lnTo>
                  <a:lnTo>
                    <a:pt x="30695" y="472608"/>
                  </a:lnTo>
                  <a:lnTo>
                    <a:pt x="18571" y="516156"/>
                  </a:lnTo>
                  <a:lnTo>
                    <a:pt x="9365" y="560557"/>
                  </a:lnTo>
                  <a:lnTo>
                    <a:pt x="3153" y="605667"/>
                  </a:lnTo>
                  <a:lnTo>
                    <a:pt x="7" y="651343"/>
                  </a:lnTo>
                  <a:lnTo>
                    <a:pt x="0" y="697439"/>
                  </a:lnTo>
                  <a:lnTo>
                    <a:pt x="3205" y="743812"/>
                  </a:lnTo>
                  <a:lnTo>
                    <a:pt x="9697" y="790319"/>
                  </a:lnTo>
                  <a:lnTo>
                    <a:pt x="19548" y="836815"/>
                  </a:lnTo>
                  <a:lnTo>
                    <a:pt x="32832" y="883157"/>
                  </a:lnTo>
                  <a:lnTo>
                    <a:pt x="321503" y="789304"/>
                  </a:lnTo>
                  <a:lnTo>
                    <a:pt x="313575" y="761277"/>
                  </a:lnTo>
                  <a:lnTo>
                    <a:pt x="307898" y="732726"/>
                  </a:lnTo>
                  <a:lnTo>
                    <a:pt x="304483" y="703794"/>
                  </a:lnTo>
                  <a:lnTo>
                    <a:pt x="303342" y="674623"/>
                  </a:lnTo>
                  <a:lnTo>
                    <a:pt x="306233" y="628096"/>
                  </a:lnTo>
                  <a:lnTo>
                    <a:pt x="314674" y="583291"/>
                  </a:lnTo>
                  <a:lnTo>
                    <a:pt x="328317" y="540557"/>
                  </a:lnTo>
                  <a:lnTo>
                    <a:pt x="346816" y="500243"/>
                  </a:lnTo>
                  <a:lnTo>
                    <a:pt x="369822" y="462694"/>
                  </a:lnTo>
                  <a:lnTo>
                    <a:pt x="396988" y="428261"/>
                  </a:lnTo>
                  <a:lnTo>
                    <a:pt x="427966" y="397290"/>
                  </a:lnTo>
                  <a:lnTo>
                    <a:pt x="462409" y="370129"/>
                  </a:lnTo>
                  <a:lnTo>
                    <a:pt x="499970" y="347127"/>
                  </a:lnTo>
                  <a:lnTo>
                    <a:pt x="540301" y="328630"/>
                  </a:lnTo>
                  <a:lnTo>
                    <a:pt x="583053" y="314988"/>
                  </a:lnTo>
                  <a:lnTo>
                    <a:pt x="627881" y="306547"/>
                  </a:lnTo>
                  <a:lnTo>
                    <a:pt x="674436" y="303656"/>
                  </a:lnTo>
                  <a:lnTo>
                    <a:pt x="6744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0547" y="3404870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32832" y="883157"/>
                  </a:moveTo>
                  <a:lnTo>
                    <a:pt x="19548" y="836815"/>
                  </a:lnTo>
                  <a:lnTo>
                    <a:pt x="9697" y="790319"/>
                  </a:lnTo>
                  <a:lnTo>
                    <a:pt x="3205" y="743812"/>
                  </a:lnTo>
                  <a:lnTo>
                    <a:pt x="0" y="697439"/>
                  </a:lnTo>
                  <a:lnTo>
                    <a:pt x="7" y="651343"/>
                  </a:lnTo>
                  <a:lnTo>
                    <a:pt x="3153" y="605667"/>
                  </a:lnTo>
                  <a:lnTo>
                    <a:pt x="9365" y="560557"/>
                  </a:lnTo>
                  <a:lnTo>
                    <a:pt x="18571" y="516156"/>
                  </a:lnTo>
                  <a:lnTo>
                    <a:pt x="30695" y="472608"/>
                  </a:lnTo>
                  <a:lnTo>
                    <a:pt x="45666" y="430055"/>
                  </a:lnTo>
                  <a:lnTo>
                    <a:pt x="63409" y="388644"/>
                  </a:lnTo>
                  <a:lnTo>
                    <a:pt x="83851" y="348516"/>
                  </a:lnTo>
                  <a:lnTo>
                    <a:pt x="106920" y="309817"/>
                  </a:lnTo>
                  <a:lnTo>
                    <a:pt x="132541" y="272690"/>
                  </a:lnTo>
                  <a:lnTo>
                    <a:pt x="160642" y="237278"/>
                  </a:lnTo>
                  <a:lnTo>
                    <a:pt x="191148" y="203727"/>
                  </a:lnTo>
                  <a:lnTo>
                    <a:pt x="223988" y="172178"/>
                  </a:lnTo>
                  <a:lnTo>
                    <a:pt x="259086" y="142778"/>
                  </a:lnTo>
                  <a:lnTo>
                    <a:pt x="296371" y="115668"/>
                  </a:lnTo>
                  <a:lnTo>
                    <a:pt x="335768" y="90994"/>
                  </a:lnTo>
                  <a:lnTo>
                    <a:pt x="377204" y="68898"/>
                  </a:lnTo>
                  <a:lnTo>
                    <a:pt x="420607" y="49525"/>
                  </a:lnTo>
                  <a:lnTo>
                    <a:pt x="465902" y="33019"/>
                  </a:lnTo>
                  <a:lnTo>
                    <a:pt x="516988" y="18645"/>
                  </a:lnTo>
                  <a:lnTo>
                    <a:pt x="568931" y="8318"/>
                  </a:lnTo>
                  <a:lnTo>
                    <a:pt x="621493" y="2087"/>
                  </a:lnTo>
                  <a:lnTo>
                    <a:pt x="674436" y="0"/>
                  </a:lnTo>
                  <a:lnTo>
                    <a:pt x="674436" y="303656"/>
                  </a:lnTo>
                  <a:lnTo>
                    <a:pt x="627881" y="306547"/>
                  </a:lnTo>
                  <a:lnTo>
                    <a:pt x="583053" y="314988"/>
                  </a:lnTo>
                  <a:lnTo>
                    <a:pt x="540301" y="328630"/>
                  </a:lnTo>
                  <a:lnTo>
                    <a:pt x="499970" y="347127"/>
                  </a:lnTo>
                  <a:lnTo>
                    <a:pt x="462409" y="370129"/>
                  </a:lnTo>
                  <a:lnTo>
                    <a:pt x="427966" y="397290"/>
                  </a:lnTo>
                  <a:lnTo>
                    <a:pt x="396988" y="428261"/>
                  </a:lnTo>
                  <a:lnTo>
                    <a:pt x="369822" y="462694"/>
                  </a:lnTo>
                  <a:lnTo>
                    <a:pt x="346816" y="500243"/>
                  </a:lnTo>
                  <a:lnTo>
                    <a:pt x="328317" y="540557"/>
                  </a:lnTo>
                  <a:lnTo>
                    <a:pt x="314674" y="583291"/>
                  </a:lnTo>
                  <a:lnTo>
                    <a:pt x="306233" y="628096"/>
                  </a:lnTo>
                  <a:lnTo>
                    <a:pt x="303342" y="674623"/>
                  </a:lnTo>
                  <a:lnTo>
                    <a:pt x="304483" y="703794"/>
                  </a:lnTo>
                  <a:lnTo>
                    <a:pt x="307898" y="732726"/>
                  </a:lnTo>
                  <a:lnTo>
                    <a:pt x="313575" y="761277"/>
                  </a:lnTo>
                  <a:lnTo>
                    <a:pt x="321503" y="789304"/>
                  </a:lnTo>
                  <a:lnTo>
                    <a:pt x="32832" y="88315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2720" y="3529584"/>
              <a:ext cx="227329" cy="122555"/>
            </a:xfrm>
            <a:custGeom>
              <a:avLst/>
              <a:gdLst/>
              <a:ahLst/>
              <a:cxnLst/>
              <a:rect l="l" t="t" r="r" b="b"/>
              <a:pathLst>
                <a:path w="227329" h="122554">
                  <a:moveTo>
                    <a:pt x="227329" y="0"/>
                  </a:moveTo>
                  <a:lnTo>
                    <a:pt x="0" y="1225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99833" y="3295903"/>
            <a:ext cx="8382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16879" y="3445764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6771" y="2963037"/>
            <a:ext cx="8407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898" y="6112561"/>
            <a:ext cx="268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triggered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sz="14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mandatory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85404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20" y="3892296"/>
                </a:lnTo>
                <a:lnTo>
                  <a:pt x="540003" y="3892296"/>
                </a:lnTo>
                <a:lnTo>
                  <a:pt x="490858" y="3890088"/>
                </a:lnTo>
                <a:lnTo>
                  <a:pt x="442948" y="3883594"/>
                </a:lnTo>
                <a:lnTo>
                  <a:pt x="396463" y="3873003"/>
                </a:lnTo>
                <a:lnTo>
                  <a:pt x="351595" y="3858507"/>
                </a:lnTo>
                <a:lnTo>
                  <a:pt x="308534" y="3840296"/>
                </a:lnTo>
                <a:lnTo>
                  <a:pt x="267471" y="3818560"/>
                </a:lnTo>
                <a:lnTo>
                  <a:pt x="228597" y="3793492"/>
                </a:lnTo>
                <a:lnTo>
                  <a:pt x="192102" y="3765280"/>
                </a:lnTo>
                <a:lnTo>
                  <a:pt x="158178" y="3734117"/>
                </a:lnTo>
                <a:lnTo>
                  <a:pt x="127015" y="3700193"/>
                </a:lnTo>
                <a:lnTo>
                  <a:pt x="98803" y="3663698"/>
                </a:lnTo>
                <a:lnTo>
                  <a:pt x="73735" y="3624824"/>
                </a:lnTo>
                <a:lnTo>
                  <a:pt x="51999" y="3583761"/>
                </a:lnTo>
                <a:lnTo>
                  <a:pt x="33788" y="3540700"/>
                </a:lnTo>
                <a:lnTo>
                  <a:pt x="19292" y="3495832"/>
                </a:lnTo>
                <a:lnTo>
                  <a:pt x="8701" y="3449347"/>
                </a:lnTo>
                <a:lnTo>
                  <a:pt x="2207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55405" y="1877695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Process-Driven 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45447" y="3441827"/>
            <a:ext cx="1520825" cy="1530350"/>
            <a:chOff x="9045447" y="3441827"/>
            <a:chExt cx="1520825" cy="1530350"/>
          </a:xfrm>
        </p:grpSpPr>
        <p:sp>
          <p:nvSpPr>
            <p:cNvPr id="16" name="object 16"/>
            <p:cNvSpPr/>
            <p:nvPr/>
          </p:nvSpPr>
          <p:spPr>
            <a:xfrm>
              <a:off x="9045447" y="3451352"/>
              <a:ext cx="1520825" cy="1520825"/>
            </a:xfrm>
            <a:custGeom>
              <a:avLst/>
              <a:gdLst/>
              <a:ahLst/>
              <a:cxnLst/>
              <a:rect l="l" t="t" r="r" b="b"/>
              <a:pathLst>
                <a:path w="1520825" h="1520825">
                  <a:moveTo>
                    <a:pt x="760349" y="0"/>
                  </a:moveTo>
                  <a:lnTo>
                    <a:pt x="760349" y="342138"/>
                  </a:lnTo>
                  <a:lnTo>
                    <a:pt x="809167" y="344982"/>
                  </a:lnTo>
                  <a:lnTo>
                    <a:pt x="856586" y="353334"/>
                  </a:lnTo>
                  <a:lnTo>
                    <a:pt x="902229" y="366919"/>
                  </a:lnTo>
                  <a:lnTo>
                    <a:pt x="945716" y="385461"/>
                  </a:lnTo>
                  <a:lnTo>
                    <a:pt x="986669" y="408688"/>
                  </a:lnTo>
                  <a:lnTo>
                    <a:pt x="1024710" y="436326"/>
                  </a:lnTo>
                  <a:lnTo>
                    <a:pt x="1059461" y="468098"/>
                  </a:lnTo>
                  <a:lnTo>
                    <a:pt x="1090542" y="503733"/>
                  </a:lnTo>
                  <a:lnTo>
                    <a:pt x="1117575" y="542954"/>
                  </a:lnTo>
                  <a:lnTo>
                    <a:pt x="1140183" y="585489"/>
                  </a:lnTo>
                  <a:lnTo>
                    <a:pt x="1157985" y="631063"/>
                  </a:lnTo>
                  <a:lnTo>
                    <a:pt x="1170380" y="678301"/>
                  </a:lnTo>
                  <a:lnTo>
                    <a:pt x="1177110" y="725645"/>
                  </a:lnTo>
                  <a:lnTo>
                    <a:pt x="1178377" y="772699"/>
                  </a:lnTo>
                  <a:lnTo>
                    <a:pt x="1174384" y="819068"/>
                  </a:lnTo>
                  <a:lnTo>
                    <a:pt x="1165331" y="864355"/>
                  </a:lnTo>
                  <a:lnTo>
                    <a:pt x="1151421" y="908165"/>
                  </a:lnTo>
                  <a:lnTo>
                    <a:pt x="1132855" y="950102"/>
                  </a:lnTo>
                  <a:lnTo>
                    <a:pt x="1109837" y="989771"/>
                  </a:lnTo>
                  <a:lnTo>
                    <a:pt x="1082566" y="1026776"/>
                  </a:lnTo>
                  <a:lnTo>
                    <a:pt x="1051246" y="1060721"/>
                  </a:lnTo>
                  <a:lnTo>
                    <a:pt x="1016079" y="1091210"/>
                  </a:lnTo>
                  <a:lnTo>
                    <a:pt x="977265" y="1117847"/>
                  </a:lnTo>
                  <a:lnTo>
                    <a:pt x="935007" y="1140238"/>
                  </a:lnTo>
                  <a:lnTo>
                    <a:pt x="889507" y="1157986"/>
                  </a:lnTo>
                  <a:lnTo>
                    <a:pt x="842269" y="1170380"/>
                  </a:lnTo>
                  <a:lnTo>
                    <a:pt x="794925" y="1177110"/>
                  </a:lnTo>
                  <a:lnTo>
                    <a:pt x="747871" y="1178377"/>
                  </a:lnTo>
                  <a:lnTo>
                    <a:pt x="701502" y="1174384"/>
                  </a:lnTo>
                  <a:lnTo>
                    <a:pt x="656215" y="1165331"/>
                  </a:lnTo>
                  <a:lnTo>
                    <a:pt x="612405" y="1151421"/>
                  </a:lnTo>
                  <a:lnTo>
                    <a:pt x="570468" y="1132855"/>
                  </a:lnTo>
                  <a:lnTo>
                    <a:pt x="530799" y="1109837"/>
                  </a:lnTo>
                  <a:lnTo>
                    <a:pt x="493794" y="1082566"/>
                  </a:lnTo>
                  <a:lnTo>
                    <a:pt x="459849" y="1051246"/>
                  </a:lnTo>
                  <a:lnTo>
                    <a:pt x="429360" y="1016079"/>
                  </a:lnTo>
                  <a:lnTo>
                    <a:pt x="402723" y="977265"/>
                  </a:lnTo>
                  <a:lnTo>
                    <a:pt x="380332" y="935007"/>
                  </a:lnTo>
                  <a:lnTo>
                    <a:pt x="362584" y="889508"/>
                  </a:lnTo>
                  <a:lnTo>
                    <a:pt x="350190" y="842246"/>
                  </a:lnTo>
                  <a:lnTo>
                    <a:pt x="343460" y="794885"/>
                  </a:lnTo>
                  <a:lnTo>
                    <a:pt x="342193" y="747820"/>
                  </a:lnTo>
                  <a:lnTo>
                    <a:pt x="346186" y="701447"/>
                  </a:lnTo>
                  <a:lnTo>
                    <a:pt x="355239" y="656159"/>
                  </a:lnTo>
                  <a:lnTo>
                    <a:pt x="369149" y="612352"/>
                  </a:lnTo>
                  <a:lnTo>
                    <a:pt x="387715" y="570420"/>
                  </a:lnTo>
                  <a:lnTo>
                    <a:pt x="410733" y="530759"/>
                  </a:lnTo>
                  <a:lnTo>
                    <a:pt x="438004" y="493763"/>
                  </a:lnTo>
                  <a:lnTo>
                    <a:pt x="469324" y="459827"/>
                  </a:lnTo>
                  <a:lnTo>
                    <a:pt x="504491" y="429347"/>
                  </a:lnTo>
                  <a:lnTo>
                    <a:pt x="543305" y="402716"/>
                  </a:lnTo>
                  <a:lnTo>
                    <a:pt x="585563" y="380330"/>
                  </a:lnTo>
                  <a:lnTo>
                    <a:pt x="631062" y="362585"/>
                  </a:lnTo>
                  <a:lnTo>
                    <a:pt x="525399" y="37211"/>
                  </a:lnTo>
                  <a:lnTo>
                    <a:pt x="479175" y="53877"/>
                  </a:lnTo>
                  <a:lnTo>
                    <a:pt x="434553" y="73283"/>
                  </a:lnTo>
                  <a:lnTo>
                    <a:pt x="391616" y="95313"/>
                  </a:lnTo>
                  <a:lnTo>
                    <a:pt x="350446" y="119853"/>
                  </a:lnTo>
                  <a:lnTo>
                    <a:pt x="311128" y="146788"/>
                  </a:lnTo>
                  <a:lnTo>
                    <a:pt x="273743" y="176003"/>
                  </a:lnTo>
                  <a:lnTo>
                    <a:pt x="238376" y="207383"/>
                  </a:lnTo>
                  <a:lnTo>
                    <a:pt x="205109" y="240815"/>
                  </a:lnTo>
                  <a:lnTo>
                    <a:pt x="174025" y="276183"/>
                  </a:lnTo>
                  <a:lnTo>
                    <a:pt x="145208" y="313372"/>
                  </a:lnTo>
                  <a:lnTo>
                    <a:pt x="118741" y="352268"/>
                  </a:lnTo>
                  <a:lnTo>
                    <a:pt x="94707" y="392757"/>
                  </a:lnTo>
                  <a:lnTo>
                    <a:pt x="73189" y="434723"/>
                  </a:lnTo>
                  <a:lnTo>
                    <a:pt x="54270" y="478051"/>
                  </a:lnTo>
                  <a:lnTo>
                    <a:pt x="38034" y="522628"/>
                  </a:lnTo>
                  <a:lnTo>
                    <a:pt x="24563" y="568339"/>
                  </a:lnTo>
                  <a:lnTo>
                    <a:pt x="13941" y="615068"/>
                  </a:lnTo>
                  <a:lnTo>
                    <a:pt x="6251" y="662701"/>
                  </a:lnTo>
                  <a:lnTo>
                    <a:pt x="1576" y="711124"/>
                  </a:lnTo>
                  <a:lnTo>
                    <a:pt x="0" y="760222"/>
                  </a:lnTo>
                  <a:lnTo>
                    <a:pt x="1495" y="808314"/>
                  </a:lnTo>
                  <a:lnTo>
                    <a:pt x="5923" y="855610"/>
                  </a:lnTo>
                  <a:lnTo>
                    <a:pt x="13193" y="902021"/>
                  </a:lnTo>
                  <a:lnTo>
                    <a:pt x="23218" y="947459"/>
                  </a:lnTo>
                  <a:lnTo>
                    <a:pt x="35907" y="991834"/>
                  </a:lnTo>
                  <a:lnTo>
                    <a:pt x="51172" y="1035057"/>
                  </a:lnTo>
                  <a:lnTo>
                    <a:pt x="68924" y="1077039"/>
                  </a:lnTo>
                  <a:lnTo>
                    <a:pt x="89075" y="1117692"/>
                  </a:lnTo>
                  <a:lnTo>
                    <a:pt x="111533" y="1156926"/>
                  </a:lnTo>
                  <a:lnTo>
                    <a:pt x="136212" y="1194651"/>
                  </a:lnTo>
                  <a:lnTo>
                    <a:pt x="163022" y="1230780"/>
                  </a:lnTo>
                  <a:lnTo>
                    <a:pt x="191874" y="1265224"/>
                  </a:lnTo>
                  <a:lnTo>
                    <a:pt x="222678" y="1297892"/>
                  </a:lnTo>
                  <a:lnTo>
                    <a:pt x="255346" y="1328696"/>
                  </a:lnTo>
                  <a:lnTo>
                    <a:pt x="289790" y="1357548"/>
                  </a:lnTo>
                  <a:lnTo>
                    <a:pt x="325919" y="1384358"/>
                  </a:lnTo>
                  <a:lnTo>
                    <a:pt x="363644" y="1409037"/>
                  </a:lnTo>
                  <a:lnTo>
                    <a:pt x="402878" y="1431495"/>
                  </a:lnTo>
                  <a:lnTo>
                    <a:pt x="443531" y="1451646"/>
                  </a:lnTo>
                  <a:lnTo>
                    <a:pt x="485513" y="1469398"/>
                  </a:lnTo>
                  <a:lnTo>
                    <a:pt x="528736" y="1484663"/>
                  </a:lnTo>
                  <a:lnTo>
                    <a:pt x="573111" y="1497352"/>
                  </a:lnTo>
                  <a:lnTo>
                    <a:pt x="618549" y="1507377"/>
                  </a:lnTo>
                  <a:lnTo>
                    <a:pt x="664960" y="1514647"/>
                  </a:lnTo>
                  <a:lnTo>
                    <a:pt x="712256" y="1519075"/>
                  </a:lnTo>
                  <a:lnTo>
                    <a:pt x="760349" y="1520571"/>
                  </a:lnTo>
                  <a:lnTo>
                    <a:pt x="808426" y="1519075"/>
                  </a:lnTo>
                  <a:lnTo>
                    <a:pt x="855710" y="1514647"/>
                  </a:lnTo>
                  <a:lnTo>
                    <a:pt x="902109" y="1507377"/>
                  </a:lnTo>
                  <a:lnTo>
                    <a:pt x="947536" y="1497352"/>
                  </a:lnTo>
                  <a:lnTo>
                    <a:pt x="991901" y="1484663"/>
                  </a:lnTo>
                  <a:lnTo>
                    <a:pt x="1035115" y="1469398"/>
                  </a:lnTo>
                  <a:lnTo>
                    <a:pt x="1077089" y="1451646"/>
                  </a:lnTo>
                  <a:lnTo>
                    <a:pt x="1117734" y="1431495"/>
                  </a:lnTo>
                  <a:lnTo>
                    <a:pt x="1156961" y="1409037"/>
                  </a:lnTo>
                  <a:lnTo>
                    <a:pt x="1194681" y="1384358"/>
                  </a:lnTo>
                  <a:lnTo>
                    <a:pt x="1230805" y="1357548"/>
                  </a:lnTo>
                  <a:lnTo>
                    <a:pt x="1265243" y="1328696"/>
                  </a:lnTo>
                  <a:lnTo>
                    <a:pt x="1297908" y="1297892"/>
                  </a:lnTo>
                  <a:lnTo>
                    <a:pt x="1328709" y="1265224"/>
                  </a:lnTo>
                  <a:lnTo>
                    <a:pt x="1357558" y="1230780"/>
                  </a:lnTo>
                  <a:lnTo>
                    <a:pt x="1384365" y="1194651"/>
                  </a:lnTo>
                  <a:lnTo>
                    <a:pt x="1409042" y="1156926"/>
                  </a:lnTo>
                  <a:lnTo>
                    <a:pt x="1431499" y="1117692"/>
                  </a:lnTo>
                  <a:lnTo>
                    <a:pt x="1451648" y="1077039"/>
                  </a:lnTo>
                  <a:lnTo>
                    <a:pt x="1469399" y="1035057"/>
                  </a:lnTo>
                  <a:lnTo>
                    <a:pt x="1484664" y="991834"/>
                  </a:lnTo>
                  <a:lnTo>
                    <a:pt x="1497353" y="947459"/>
                  </a:lnTo>
                  <a:lnTo>
                    <a:pt x="1507377" y="902021"/>
                  </a:lnTo>
                  <a:lnTo>
                    <a:pt x="1514647" y="855610"/>
                  </a:lnTo>
                  <a:lnTo>
                    <a:pt x="1519075" y="808314"/>
                  </a:lnTo>
                  <a:lnTo>
                    <a:pt x="1520571" y="760222"/>
                  </a:lnTo>
                  <a:lnTo>
                    <a:pt x="1519075" y="712144"/>
                  </a:lnTo>
                  <a:lnTo>
                    <a:pt x="1514647" y="664860"/>
                  </a:lnTo>
                  <a:lnTo>
                    <a:pt x="1507377" y="618461"/>
                  </a:lnTo>
                  <a:lnTo>
                    <a:pt x="1497353" y="573034"/>
                  </a:lnTo>
                  <a:lnTo>
                    <a:pt x="1484664" y="528669"/>
                  </a:lnTo>
                  <a:lnTo>
                    <a:pt x="1469399" y="485455"/>
                  </a:lnTo>
                  <a:lnTo>
                    <a:pt x="1451648" y="443481"/>
                  </a:lnTo>
                  <a:lnTo>
                    <a:pt x="1431499" y="402836"/>
                  </a:lnTo>
                  <a:lnTo>
                    <a:pt x="1409042" y="363609"/>
                  </a:lnTo>
                  <a:lnTo>
                    <a:pt x="1384365" y="325889"/>
                  </a:lnTo>
                  <a:lnTo>
                    <a:pt x="1357558" y="289765"/>
                  </a:lnTo>
                  <a:lnTo>
                    <a:pt x="1328709" y="255327"/>
                  </a:lnTo>
                  <a:lnTo>
                    <a:pt x="1297908" y="222662"/>
                  </a:lnTo>
                  <a:lnTo>
                    <a:pt x="1265243" y="191861"/>
                  </a:lnTo>
                  <a:lnTo>
                    <a:pt x="1230805" y="163012"/>
                  </a:lnTo>
                  <a:lnTo>
                    <a:pt x="1194681" y="136205"/>
                  </a:lnTo>
                  <a:lnTo>
                    <a:pt x="1156961" y="111528"/>
                  </a:lnTo>
                  <a:lnTo>
                    <a:pt x="1117734" y="89071"/>
                  </a:lnTo>
                  <a:lnTo>
                    <a:pt x="1077089" y="68922"/>
                  </a:lnTo>
                  <a:lnTo>
                    <a:pt x="1035115" y="51171"/>
                  </a:lnTo>
                  <a:lnTo>
                    <a:pt x="991901" y="35906"/>
                  </a:lnTo>
                  <a:lnTo>
                    <a:pt x="947536" y="23217"/>
                  </a:lnTo>
                  <a:lnTo>
                    <a:pt x="902109" y="13193"/>
                  </a:lnTo>
                  <a:lnTo>
                    <a:pt x="855710" y="5923"/>
                  </a:lnTo>
                  <a:lnTo>
                    <a:pt x="808426" y="1495"/>
                  </a:lnTo>
                  <a:lnTo>
                    <a:pt x="76034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70846" y="3451352"/>
              <a:ext cx="234950" cy="362585"/>
            </a:xfrm>
            <a:custGeom>
              <a:avLst/>
              <a:gdLst/>
              <a:ahLst/>
              <a:cxnLst/>
              <a:rect l="l" t="t" r="r" b="b"/>
              <a:pathLst>
                <a:path w="234950" h="362585">
                  <a:moveTo>
                    <a:pt x="234950" y="0"/>
                  </a:moveTo>
                  <a:lnTo>
                    <a:pt x="187118" y="1504"/>
                  </a:lnTo>
                  <a:lnTo>
                    <a:pt x="139574" y="6002"/>
                  </a:lnTo>
                  <a:lnTo>
                    <a:pt x="92449" y="13469"/>
                  </a:lnTo>
                  <a:lnTo>
                    <a:pt x="45880" y="23880"/>
                  </a:lnTo>
                  <a:lnTo>
                    <a:pt x="0" y="37211"/>
                  </a:lnTo>
                  <a:lnTo>
                    <a:pt x="105663" y="362585"/>
                  </a:lnTo>
                  <a:lnTo>
                    <a:pt x="137312" y="353657"/>
                  </a:lnTo>
                  <a:lnTo>
                    <a:pt x="169497" y="347265"/>
                  </a:lnTo>
                  <a:lnTo>
                    <a:pt x="202086" y="343421"/>
                  </a:lnTo>
                  <a:lnTo>
                    <a:pt x="234950" y="34213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70846" y="3451352"/>
              <a:ext cx="234950" cy="362585"/>
            </a:xfrm>
            <a:custGeom>
              <a:avLst/>
              <a:gdLst/>
              <a:ahLst/>
              <a:cxnLst/>
              <a:rect l="l" t="t" r="r" b="b"/>
              <a:pathLst>
                <a:path w="234950" h="362585">
                  <a:moveTo>
                    <a:pt x="0" y="37211"/>
                  </a:moveTo>
                  <a:lnTo>
                    <a:pt x="45880" y="23880"/>
                  </a:lnTo>
                  <a:lnTo>
                    <a:pt x="92449" y="13469"/>
                  </a:lnTo>
                  <a:lnTo>
                    <a:pt x="139574" y="6002"/>
                  </a:lnTo>
                  <a:lnTo>
                    <a:pt x="187118" y="1504"/>
                  </a:lnTo>
                  <a:lnTo>
                    <a:pt x="234950" y="0"/>
                  </a:lnTo>
                  <a:lnTo>
                    <a:pt x="234950" y="342138"/>
                  </a:lnTo>
                  <a:lnTo>
                    <a:pt x="202086" y="343421"/>
                  </a:lnTo>
                  <a:lnTo>
                    <a:pt x="169497" y="347265"/>
                  </a:lnTo>
                  <a:lnTo>
                    <a:pt x="137312" y="353657"/>
                  </a:lnTo>
                  <a:lnTo>
                    <a:pt x="105663" y="362585"/>
                  </a:lnTo>
                  <a:lnTo>
                    <a:pt x="0" y="3721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33659" y="3445764"/>
              <a:ext cx="224790" cy="252729"/>
            </a:xfrm>
            <a:custGeom>
              <a:avLst/>
              <a:gdLst/>
              <a:ahLst/>
              <a:cxnLst/>
              <a:rect l="l" t="t" r="r" b="b"/>
              <a:pathLst>
                <a:path w="224790" h="252729">
                  <a:moveTo>
                    <a:pt x="224282" y="0"/>
                  </a:moveTo>
                  <a:lnTo>
                    <a:pt x="0" y="252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315702" y="2971876"/>
            <a:ext cx="8382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88423" y="3325367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54185" y="2825876"/>
            <a:ext cx="8382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3523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6" y="490858"/>
                </a:lnTo>
                <a:lnTo>
                  <a:pt x="8700" y="442948"/>
                </a:lnTo>
                <a:lnTo>
                  <a:pt x="19289" y="396463"/>
                </a:lnTo>
                <a:lnTo>
                  <a:pt x="33784" y="351595"/>
                </a:lnTo>
                <a:lnTo>
                  <a:pt x="51993" y="308534"/>
                </a:lnTo>
                <a:lnTo>
                  <a:pt x="73726" y="267471"/>
                </a:lnTo>
                <a:lnTo>
                  <a:pt x="98793" y="228597"/>
                </a:lnTo>
                <a:lnTo>
                  <a:pt x="127002" y="192102"/>
                </a:lnTo>
                <a:lnTo>
                  <a:pt x="158164" y="158178"/>
                </a:lnTo>
                <a:lnTo>
                  <a:pt x="192087" y="127015"/>
                </a:lnTo>
                <a:lnTo>
                  <a:pt x="228580" y="98803"/>
                </a:lnTo>
                <a:lnTo>
                  <a:pt x="267454" y="73735"/>
                </a:lnTo>
                <a:lnTo>
                  <a:pt x="308517" y="51999"/>
                </a:lnTo>
                <a:lnTo>
                  <a:pt x="351579" y="33788"/>
                </a:lnTo>
                <a:lnTo>
                  <a:pt x="396450" y="19292"/>
                </a:lnTo>
                <a:lnTo>
                  <a:pt x="442938" y="8701"/>
                </a:lnTo>
                <a:lnTo>
                  <a:pt x="490852" y="2207"/>
                </a:lnTo>
                <a:lnTo>
                  <a:pt x="540004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20" y="3892296"/>
                </a:lnTo>
                <a:lnTo>
                  <a:pt x="540004" y="3892296"/>
                </a:lnTo>
                <a:lnTo>
                  <a:pt x="490852" y="3890088"/>
                </a:lnTo>
                <a:lnTo>
                  <a:pt x="442938" y="3883594"/>
                </a:lnTo>
                <a:lnTo>
                  <a:pt x="396450" y="3873003"/>
                </a:lnTo>
                <a:lnTo>
                  <a:pt x="351579" y="3858507"/>
                </a:lnTo>
                <a:lnTo>
                  <a:pt x="308517" y="3840296"/>
                </a:lnTo>
                <a:lnTo>
                  <a:pt x="267454" y="3818560"/>
                </a:lnTo>
                <a:lnTo>
                  <a:pt x="228580" y="3793492"/>
                </a:lnTo>
                <a:lnTo>
                  <a:pt x="192087" y="3765280"/>
                </a:lnTo>
                <a:lnTo>
                  <a:pt x="158164" y="3734117"/>
                </a:lnTo>
                <a:lnTo>
                  <a:pt x="127002" y="3700193"/>
                </a:lnTo>
                <a:lnTo>
                  <a:pt x="98793" y="3663698"/>
                </a:lnTo>
                <a:lnTo>
                  <a:pt x="73726" y="3624824"/>
                </a:lnTo>
                <a:lnTo>
                  <a:pt x="51993" y="3583761"/>
                </a:lnTo>
                <a:lnTo>
                  <a:pt x="33784" y="3540700"/>
                </a:lnTo>
                <a:lnTo>
                  <a:pt x="19289" y="3495832"/>
                </a:lnTo>
                <a:lnTo>
                  <a:pt x="8700" y="3449347"/>
                </a:lnTo>
                <a:lnTo>
                  <a:pt x="2206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22222" y="1877695"/>
            <a:ext cx="1725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Solution-</a:t>
            </a:r>
            <a:r>
              <a:rPr sz="1800" b="1" spc="-20" dirty="0">
                <a:latin typeface="Arial"/>
                <a:cs typeface="Arial"/>
              </a:rPr>
              <a:t>Driven </a:t>
            </a:r>
            <a:r>
              <a:rPr sz="1800" b="1" spc="-10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09735" y="3221672"/>
            <a:ext cx="1349375" cy="1523365"/>
            <a:chOff x="1709735" y="3221672"/>
            <a:chExt cx="1349375" cy="1523365"/>
          </a:xfrm>
        </p:grpSpPr>
        <p:sp>
          <p:nvSpPr>
            <p:cNvPr id="26" name="object 26"/>
            <p:cNvSpPr/>
            <p:nvPr/>
          </p:nvSpPr>
          <p:spPr>
            <a:xfrm>
              <a:off x="2384171" y="3395599"/>
              <a:ext cx="208915" cy="321945"/>
            </a:xfrm>
            <a:custGeom>
              <a:avLst/>
              <a:gdLst/>
              <a:ahLst/>
              <a:cxnLst/>
              <a:rect l="l" t="t" r="r" b="b"/>
              <a:pathLst>
                <a:path w="208914" h="321945">
                  <a:moveTo>
                    <a:pt x="0" y="0"/>
                  </a:moveTo>
                  <a:lnTo>
                    <a:pt x="0" y="303530"/>
                  </a:lnTo>
                  <a:lnTo>
                    <a:pt x="29170" y="304671"/>
                  </a:lnTo>
                  <a:lnTo>
                    <a:pt x="58102" y="308086"/>
                  </a:lnTo>
                  <a:lnTo>
                    <a:pt x="86653" y="313763"/>
                  </a:lnTo>
                  <a:lnTo>
                    <a:pt x="114681" y="321690"/>
                  </a:lnTo>
                  <a:lnTo>
                    <a:pt x="208534" y="33020"/>
                  </a:lnTo>
                  <a:lnTo>
                    <a:pt x="157519" y="18591"/>
                  </a:lnTo>
                  <a:lnTo>
                    <a:pt x="105600" y="8270"/>
                  </a:lnTo>
                  <a:lnTo>
                    <a:pt x="53014" y="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09735" y="3395599"/>
              <a:ext cx="1349375" cy="1349375"/>
            </a:xfrm>
            <a:custGeom>
              <a:avLst/>
              <a:gdLst/>
              <a:ahLst/>
              <a:cxnLst/>
              <a:rect l="l" t="t" r="r" b="b"/>
              <a:pathLst>
                <a:path w="1349375" h="1349375">
                  <a:moveTo>
                    <a:pt x="674435" y="0"/>
                  </a:moveTo>
                  <a:lnTo>
                    <a:pt x="626061" y="1724"/>
                  </a:lnTo>
                  <a:lnTo>
                    <a:pt x="578440" y="6831"/>
                  </a:lnTo>
                  <a:lnTo>
                    <a:pt x="531712" y="15219"/>
                  </a:lnTo>
                  <a:lnTo>
                    <a:pt x="486016" y="26787"/>
                  </a:lnTo>
                  <a:lnTo>
                    <a:pt x="441493" y="41434"/>
                  </a:lnTo>
                  <a:lnTo>
                    <a:pt x="398281" y="59059"/>
                  </a:lnTo>
                  <a:lnTo>
                    <a:pt x="356520" y="79561"/>
                  </a:lnTo>
                  <a:lnTo>
                    <a:pt x="316350" y="102840"/>
                  </a:lnTo>
                  <a:lnTo>
                    <a:pt x="277909" y="128793"/>
                  </a:lnTo>
                  <a:lnTo>
                    <a:pt x="241339" y="157321"/>
                  </a:lnTo>
                  <a:lnTo>
                    <a:pt x="206778" y="188322"/>
                  </a:lnTo>
                  <a:lnTo>
                    <a:pt x="174366" y="221694"/>
                  </a:lnTo>
                  <a:lnTo>
                    <a:pt x="144242" y="257338"/>
                  </a:lnTo>
                  <a:lnTo>
                    <a:pt x="116546" y="295152"/>
                  </a:lnTo>
                  <a:lnTo>
                    <a:pt x="91417" y="335035"/>
                  </a:lnTo>
                  <a:lnTo>
                    <a:pt x="68995" y="376887"/>
                  </a:lnTo>
                  <a:lnTo>
                    <a:pt x="49420" y="420605"/>
                  </a:lnTo>
                  <a:lnTo>
                    <a:pt x="32831" y="466089"/>
                  </a:lnTo>
                  <a:lnTo>
                    <a:pt x="19547" y="512447"/>
                  </a:lnTo>
                  <a:lnTo>
                    <a:pt x="9696" y="558958"/>
                  </a:lnTo>
                  <a:lnTo>
                    <a:pt x="3205" y="605478"/>
                  </a:lnTo>
                  <a:lnTo>
                    <a:pt x="0" y="651863"/>
                  </a:lnTo>
                  <a:lnTo>
                    <a:pt x="7" y="697969"/>
                  </a:lnTo>
                  <a:lnTo>
                    <a:pt x="3155" y="743653"/>
                  </a:lnTo>
                  <a:lnTo>
                    <a:pt x="9368" y="788770"/>
                  </a:lnTo>
                  <a:lnTo>
                    <a:pt x="18575" y="833177"/>
                  </a:lnTo>
                  <a:lnTo>
                    <a:pt x="30702" y="876730"/>
                  </a:lnTo>
                  <a:lnTo>
                    <a:pt x="45675" y="919285"/>
                  </a:lnTo>
                  <a:lnTo>
                    <a:pt x="63422" y="960698"/>
                  </a:lnTo>
                  <a:lnTo>
                    <a:pt x="83869" y="1000826"/>
                  </a:lnTo>
                  <a:lnTo>
                    <a:pt x="106942" y="1039523"/>
                  </a:lnTo>
                  <a:lnTo>
                    <a:pt x="132569" y="1076648"/>
                  </a:lnTo>
                  <a:lnTo>
                    <a:pt x="160676" y="1112055"/>
                  </a:lnTo>
                  <a:lnTo>
                    <a:pt x="191190" y="1145601"/>
                  </a:lnTo>
                  <a:lnTo>
                    <a:pt x="224038" y="1177142"/>
                  </a:lnTo>
                  <a:lnTo>
                    <a:pt x="259146" y="1206534"/>
                  </a:lnTo>
                  <a:lnTo>
                    <a:pt x="296442" y="1233634"/>
                  </a:lnTo>
                  <a:lnTo>
                    <a:pt x="335851" y="1258297"/>
                  </a:lnTo>
                  <a:lnTo>
                    <a:pt x="377300" y="1280379"/>
                  </a:lnTo>
                  <a:lnTo>
                    <a:pt x="420717" y="1299737"/>
                  </a:lnTo>
                  <a:lnTo>
                    <a:pt x="466028" y="1316227"/>
                  </a:lnTo>
                  <a:lnTo>
                    <a:pt x="512370" y="1329511"/>
                  </a:lnTo>
                  <a:lnTo>
                    <a:pt x="558867" y="1339362"/>
                  </a:lnTo>
                  <a:lnTo>
                    <a:pt x="605373" y="1345854"/>
                  </a:lnTo>
                  <a:lnTo>
                    <a:pt x="651747" y="1349060"/>
                  </a:lnTo>
                  <a:lnTo>
                    <a:pt x="697843" y="1349053"/>
                  </a:lnTo>
                  <a:lnTo>
                    <a:pt x="743518" y="1345906"/>
                  </a:lnTo>
                  <a:lnTo>
                    <a:pt x="788628" y="1339694"/>
                  </a:lnTo>
                  <a:lnTo>
                    <a:pt x="833030" y="1330489"/>
                  </a:lnTo>
                  <a:lnTo>
                    <a:pt x="876578" y="1318364"/>
                  </a:lnTo>
                  <a:lnTo>
                    <a:pt x="919130" y="1303394"/>
                  </a:lnTo>
                  <a:lnTo>
                    <a:pt x="960542" y="1285651"/>
                  </a:lnTo>
                  <a:lnTo>
                    <a:pt x="1000669" y="1265208"/>
                  </a:lnTo>
                  <a:lnTo>
                    <a:pt x="1039369" y="1242139"/>
                  </a:lnTo>
                  <a:lnTo>
                    <a:pt x="1076496" y="1216518"/>
                  </a:lnTo>
                  <a:lnTo>
                    <a:pt x="1111907" y="1188418"/>
                  </a:lnTo>
                  <a:lnTo>
                    <a:pt x="1145459" y="1157911"/>
                  </a:lnTo>
                  <a:lnTo>
                    <a:pt x="1177007" y="1125072"/>
                  </a:lnTo>
                  <a:lnTo>
                    <a:pt x="1206408" y="1089973"/>
                  </a:lnTo>
                  <a:lnTo>
                    <a:pt x="1233518" y="1052689"/>
                  </a:lnTo>
                  <a:lnTo>
                    <a:pt x="1258192" y="1013292"/>
                  </a:lnTo>
                  <a:lnTo>
                    <a:pt x="1280288" y="971855"/>
                  </a:lnTo>
                  <a:lnTo>
                    <a:pt x="1299660" y="928453"/>
                  </a:lnTo>
                  <a:lnTo>
                    <a:pt x="1316166" y="883157"/>
                  </a:lnTo>
                  <a:lnTo>
                    <a:pt x="1329434" y="836800"/>
                  </a:lnTo>
                  <a:lnTo>
                    <a:pt x="1339271" y="790289"/>
                  </a:lnTo>
                  <a:lnTo>
                    <a:pt x="1345749" y="743769"/>
                  </a:lnTo>
                  <a:lnTo>
                    <a:pt x="1348943" y="697384"/>
                  </a:lnTo>
                  <a:lnTo>
                    <a:pt x="1348925" y="651278"/>
                  </a:lnTo>
                  <a:lnTo>
                    <a:pt x="1345769" y="605594"/>
                  </a:lnTo>
                  <a:lnTo>
                    <a:pt x="1339548" y="560477"/>
                  </a:lnTo>
                  <a:lnTo>
                    <a:pt x="1330336" y="516070"/>
                  </a:lnTo>
                  <a:lnTo>
                    <a:pt x="1318205" y="472517"/>
                  </a:lnTo>
                  <a:lnTo>
                    <a:pt x="1303228" y="429962"/>
                  </a:lnTo>
                  <a:lnTo>
                    <a:pt x="1285480" y="388549"/>
                  </a:lnTo>
                  <a:lnTo>
                    <a:pt x="1265034" y="348421"/>
                  </a:lnTo>
                  <a:lnTo>
                    <a:pt x="1241962" y="309724"/>
                  </a:lnTo>
                  <a:lnTo>
                    <a:pt x="1216337" y="272599"/>
                  </a:lnTo>
                  <a:lnTo>
                    <a:pt x="1188235" y="237192"/>
                  </a:lnTo>
                  <a:lnTo>
                    <a:pt x="1157726" y="203646"/>
                  </a:lnTo>
                  <a:lnTo>
                    <a:pt x="1124886" y="172105"/>
                  </a:lnTo>
                  <a:lnTo>
                    <a:pt x="1089786" y="142713"/>
                  </a:lnTo>
                  <a:lnTo>
                    <a:pt x="1052501" y="115613"/>
                  </a:lnTo>
                  <a:lnTo>
                    <a:pt x="1013104" y="90950"/>
                  </a:lnTo>
                  <a:lnTo>
                    <a:pt x="971667" y="68868"/>
                  </a:lnTo>
                  <a:lnTo>
                    <a:pt x="928264" y="49510"/>
                  </a:lnTo>
                  <a:lnTo>
                    <a:pt x="882969" y="33020"/>
                  </a:lnTo>
                  <a:lnTo>
                    <a:pt x="789116" y="321690"/>
                  </a:lnTo>
                  <a:lnTo>
                    <a:pt x="833452" y="339298"/>
                  </a:lnTo>
                  <a:lnTo>
                    <a:pt x="874500" y="362029"/>
                  </a:lnTo>
                  <a:lnTo>
                    <a:pt x="911934" y="389435"/>
                  </a:lnTo>
                  <a:lnTo>
                    <a:pt x="945430" y="421070"/>
                  </a:lnTo>
                  <a:lnTo>
                    <a:pt x="974663" y="456485"/>
                  </a:lnTo>
                  <a:lnTo>
                    <a:pt x="999309" y="495234"/>
                  </a:lnTo>
                  <a:lnTo>
                    <a:pt x="1019044" y="536870"/>
                  </a:lnTo>
                  <a:lnTo>
                    <a:pt x="1033541" y="580945"/>
                  </a:lnTo>
                  <a:lnTo>
                    <a:pt x="1042478" y="627012"/>
                  </a:lnTo>
                  <a:lnTo>
                    <a:pt x="1045529" y="674624"/>
                  </a:lnTo>
                  <a:lnTo>
                    <a:pt x="1042638" y="721178"/>
                  </a:lnTo>
                  <a:lnTo>
                    <a:pt x="1034197" y="766006"/>
                  </a:lnTo>
                  <a:lnTo>
                    <a:pt x="1020554" y="808759"/>
                  </a:lnTo>
                  <a:lnTo>
                    <a:pt x="1002055" y="849089"/>
                  </a:lnTo>
                  <a:lnTo>
                    <a:pt x="979049" y="886650"/>
                  </a:lnTo>
                  <a:lnTo>
                    <a:pt x="951883" y="921093"/>
                  </a:lnTo>
                  <a:lnTo>
                    <a:pt x="920905" y="952072"/>
                  </a:lnTo>
                  <a:lnTo>
                    <a:pt x="886462" y="979238"/>
                  </a:lnTo>
                  <a:lnTo>
                    <a:pt x="848901" y="1002244"/>
                  </a:lnTo>
                  <a:lnTo>
                    <a:pt x="808570" y="1020742"/>
                  </a:lnTo>
                  <a:lnTo>
                    <a:pt x="765818" y="1034386"/>
                  </a:lnTo>
                  <a:lnTo>
                    <a:pt x="720990" y="1042827"/>
                  </a:lnTo>
                  <a:lnTo>
                    <a:pt x="674435" y="1045718"/>
                  </a:lnTo>
                  <a:lnTo>
                    <a:pt x="627907" y="1042827"/>
                  </a:lnTo>
                  <a:lnTo>
                    <a:pt x="583103" y="1034386"/>
                  </a:lnTo>
                  <a:lnTo>
                    <a:pt x="540369" y="1020742"/>
                  </a:lnTo>
                  <a:lnTo>
                    <a:pt x="500054" y="1002244"/>
                  </a:lnTo>
                  <a:lnTo>
                    <a:pt x="462506" y="979238"/>
                  </a:lnTo>
                  <a:lnTo>
                    <a:pt x="428073" y="952072"/>
                  </a:lnTo>
                  <a:lnTo>
                    <a:pt x="397102" y="921093"/>
                  </a:lnTo>
                  <a:lnTo>
                    <a:pt x="369941" y="886650"/>
                  </a:lnTo>
                  <a:lnTo>
                    <a:pt x="346938" y="849089"/>
                  </a:lnTo>
                  <a:lnTo>
                    <a:pt x="328442" y="808759"/>
                  </a:lnTo>
                  <a:lnTo>
                    <a:pt x="314800" y="766006"/>
                  </a:lnTo>
                  <a:lnTo>
                    <a:pt x="306359" y="721178"/>
                  </a:lnTo>
                  <a:lnTo>
                    <a:pt x="303468" y="674624"/>
                  </a:lnTo>
                  <a:lnTo>
                    <a:pt x="306359" y="628069"/>
                  </a:lnTo>
                  <a:lnTo>
                    <a:pt x="314800" y="583241"/>
                  </a:lnTo>
                  <a:lnTo>
                    <a:pt x="328442" y="540488"/>
                  </a:lnTo>
                  <a:lnTo>
                    <a:pt x="346938" y="500158"/>
                  </a:lnTo>
                  <a:lnTo>
                    <a:pt x="369941" y="462597"/>
                  </a:lnTo>
                  <a:lnTo>
                    <a:pt x="397102" y="428154"/>
                  </a:lnTo>
                  <a:lnTo>
                    <a:pt x="428073" y="397175"/>
                  </a:lnTo>
                  <a:lnTo>
                    <a:pt x="462506" y="370009"/>
                  </a:lnTo>
                  <a:lnTo>
                    <a:pt x="500054" y="347003"/>
                  </a:lnTo>
                  <a:lnTo>
                    <a:pt x="540369" y="328505"/>
                  </a:lnTo>
                  <a:lnTo>
                    <a:pt x="583103" y="314861"/>
                  </a:lnTo>
                  <a:lnTo>
                    <a:pt x="627907" y="306420"/>
                  </a:lnTo>
                  <a:lnTo>
                    <a:pt x="674435" y="303530"/>
                  </a:lnTo>
                  <a:lnTo>
                    <a:pt x="67443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53640" y="3223260"/>
              <a:ext cx="134620" cy="255904"/>
            </a:xfrm>
            <a:custGeom>
              <a:avLst/>
              <a:gdLst/>
              <a:ahLst/>
              <a:cxnLst/>
              <a:rect l="l" t="t" r="r" b="b"/>
              <a:pathLst>
                <a:path w="134619" h="255904">
                  <a:moveTo>
                    <a:pt x="134493" y="0"/>
                  </a:moveTo>
                  <a:lnTo>
                    <a:pt x="0" y="2553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29280" y="2920111"/>
            <a:ext cx="9067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 </a:t>
            </a:r>
            <a:r>
              <a:rPr sz="1400" spc="-10" dirty="0">
                <a:latin typeface="Arial MT"/>
                <a:cs typeface="Arial MT"/>
              </a:rPr>
              <a:t>processes*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83179" y="4640579"/>
            <a:ext cx="88265" cy="230504"/>
          </a:xfrm>
          <a:custGeom>
            <a:avLst/>
            <a:gdLst/>
            <a:ahLst/>
            <a:cxnLst/>
            <a:rect l="l" t="t" r="r" b="b"/>
            <a:pathLst>
              <a:path w="88264" h="230504">
                <a:moveTo>
                  <a:pt x="0" y="0"/>
                </a:moveTo>
                <a:lnTo>
                  <a:pt x="88264" y="23012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387600" y="4871973"/>
            <a:ext cx="838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design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part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each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0" grpId="0" animBg="1"/>
      <p:bldP spid="11" grpId="0"/>
      <p:bldP spid="12" grpId="0"/>
      <p:bldP spid="13" grpId="0" animBg="1"/>
      <p:bldP spid="14" grpId="0"/>
      <p:bldP spid="20" grpId="0"/>
      <p:bldP spid="21" grpId="0" animBg="1"/>
      <p:bldP spid="22" grpId="0"/>
      <p:bldP spid="23" grpId="0" animBg="1"/>
      <p:bldP spid="24" grpId="0"/>
      <p:bldP spid="29" grpId="0"/>
      <p:bldP spid="30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647814"/>
            <a:ext cx="5581015" cy="6060035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5836148" y="1193113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48751" y="1721480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304386" y="1868986"/>
            <a:ext cx="444993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4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Business process design: capabilities overview – part 1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48751" y="2362200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310263" y="2514600"/>
            <a:ext cx="445522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4.2     Business process design: capabilities overview – part 2</a:t>
            </a:r>
          </a:p>
        </p:txBody>
      </p:sp>
      <p:grpSp>
        <p:nvGrpSpPr>
          <p:cNvPr id="107" name="object 23"/>
          <p:cNvGrpSpPr/>
          <p:nvPr/>
        </p:nvGrpSpPr>
        <p:grpSpPr>
          <a:xfrm>
            <a:off x="6153514" y="2953050"/>
            <a:ext cx="4724400" cy="589709"/>
            <a:chOff x="6525768" y="3803691"/>
            <a:chExt cx="4724400" cy="601981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578908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03691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236558" y="3045728"/>
            <a:ext cx="470733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4.3    Combine process mining and modeling with SAP </a:t>
            </a: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Signavio solutions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61277" y="3612833"/>
            <a:ext cx="4724400" cy="534495"/>
            <a:chOff x="6525768" y="4458780"/>
            <a:chExt cx="4724400" cy="603892"/>
          </a:xfrm>
        </p:grpSpPr>
        <p:sp>
          <p:nvSpPr>
            <p:cNvPr id="112" name="object 28"/>
            <p:cNvSpPr/>
            <p:nvPr/>
          </p:nvSpPr>
          <p:spPr>
            <a:xfrm>
              <a:off x="6525768" y="4458780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458787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297538" y="3721697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4.4       SAP Signavio Value Accelerators: overview</a:t>
            </a: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167633" y="4191000"/>
            <a:ext cx="4728967" cy="497195"/>
            <a:chOff x="6535714" y="5320370"/>
            <a:chExt cx="4728967" cy="601980"/>
          </a:xfrm>
        </p:grpSpPr>
        <p:sp>
          <p:nvSpPr>
            <p:cNvPr id="116" name="object 32"/>
            <p:cNvSpPr/>
            <p:nvPr/>
          </p:nvSpPr>
          <p:spPr>
            <a:xfrm>
              <a:off x="6535714" y="5320370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40281" y="5320370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293756" y="4345417"/>
            <a:ext cx="36750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4.5     SAP Signavio Value Accelerators in action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72200" y="4712852"/>
            <a:ext cx="4724400" cy="562169"/>
            <a:chOff x="6525768" y="5399593"/>
            <a:chExt cx="4724400" cy="601981"/>
          </a:xfrm>
        </p:grpSpPr>
        <p:sp>
          <p:nvSpPr>
            <p:cNvPr id="127" name="object 32"/>
            <p:cNvSpPr/>
            <p:nvPr/>
          </p:nvSpPr>
          <p:spPr>
            <a:xfrm>
              <a:off x="6525768" y="5444655"/>
              <a:ext cx="4724400" cy="556919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399593"/>
              <a:ext cx="4724400" cy="601981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66683" y="5304290"/>
            <a:ext cx="4732006" cy="590150"/>
            <a:chOff x="6525768" y="5404843"/>
            <a:chExt cx="4724400" cy="646961"/>
          </a:xfrm>
        </p:grpSpPr>
        <p:sp>
          <p:nvSpPr>
            <p:cNvPr id="130" name="object 32"/>
            <p:cNvSpPr/>
            <p:nvPr/>
          </p:nvSpPr>
          <p:spPr>
            <a:xfrm>
              <a:off x="6525768" y="543603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04843"/>
              <a:ext cx="4724400" cy="646961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276662" y="4777796"/>
            <a:ext cx="429405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Business process design in the context of an SAP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S/4HANA transformation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273856" y="5505744"/>
            <a:ext cx="4165544" cy="23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Governance with SAP Signavio Solutions</a:t>
            </a:r>
          </a:p>
        </p:txBody>
      </p:sp>
      <p:grpSp>
        <p:nvGrpSpPr>
          <p:cNvPr id="119" name="object 31"/>
          <p:cNvGrpSpPr/>
          <p:nvPr/>
        </p:nvGrpSpPr>
        <p:grpSpPr>
          <a:xfrm>
            <a:off x="6169526" y="5928026"/>
            <a:ext cx="4733925" cy="701650"/>
            <a:chOff x="6521005" y="5445061"/>
            <a:chExt cx="4733925" cy="611505"/>
          </a:xfrm>
        </p:grpSpPr>
        <p:sp>
          <p:nvSpPr>
            <p:cNvPr id="12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273856" y="6040254"/>
            <a:ext cx="4559311" cy="3921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effectLst/>
                <a:latin typeface="+mj-lt"/>
              </a:rPr>
              <a:t>4.8    Set up and configure SAP Signavio workspace for SAP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j-lt"/>
              </a:rPr>
              <a:t>          </a:t>
            </a:r>
            <a:r>
              <a:rPr lang="en-US" sz="1400" dirty="0">
                <a:solidFill>
                  <a:schemeClr val="tx1"/>
                </a:solidFill>
                <a:effectLst/>
                <a:latin typeface="+mj-lt"/>
              </a:rPr>
              <a:t>S/4HANA transformations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effectLst/>
                <a:latin typeface="+mj-lt"/>
              </a:rPr>
              <a:t> </a:t>
            </a:r>
            <a:endParaRPr lang="en-US" sz="200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498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7764" y="1274063"/>
            <a:ext cx="7028815" cy="5070475"/>
            <a:chOff x="4207764" y="1274063"/>
            <a:chExt cx="7028815" cy="5070475"/>
          </a:xfrm>
        </p:grpSpPr>
        <p:sp>
          <p:nvSpPr>
            <p:cNvPr id="3" name="object 3"/>
            <p:cNvSpPr/>
            <p:nvPr/>
          </p:nvSpPr>
          <p:spPr>
            <a:xfrm>
              <a:off x="4209288" y="1274063"/>
              <a:ext cx="6655434" cy="5070475"/>
            </a:xfrm>
            <a:custGeom>
              <a:avLst/>
              <a:gdLst/>
              <a:ahLst/>
              <a:cxnLst/>
              <a:rect l="l" t="t" r="r" b="b"/>
              <a:pathLst>
                <a:path w="6655434" h="5070475">
                  <a:moveTo>
                    <a:pt x="1702308" y="31369"/>
                  </a:moveTo>
                  <a:lnTo>
                    <a:pt x="1699844" y="19138"/>
                  </a:lnTo>
                  <a:lnTo>
                    <a:pt x="1693138" y="9169"/>
                  </a:lnTo>
                  <a:lnTo>
                    <a:pt x="1683169" y="2463"/>
                  </a:lnTo>
                  <a:lnTo>
                    <a:pt x="1670939" y="0"/>
                  </a:lnTo>
                  <a:lnTo>
                    <a:pt x="31369" y="0"/>
                  </a:lnTo>
                  <a:lnTo>
                    <a:pt x="19126" y="2463"/>
                  </a:lnTo>
                  <a:lnTo>
                    <a:pt x="9156" y="9169"/>
                  </a:lnTo>
                  <a:lnTo>
                    <a:pt x="2451" y="19138"/>
                  </a:lnTo>
                  <a:lnTo>
                    <a:pt x="0" y="31369"/>
                  </a:lnTo>
                  <a:lnTo>
                    <a:pt x="0" y="2682875"/>
                  </a:lnTo>
                  <a:lnTo>
                    <a:pt x="2451" y="2695117"/>
                  </a:lnTo>
                  <a:lnTo>
                    <a:pt x="9156" y="2705087"/>
                  </a:lnTo>
                  <a:lnTo>
                    <a:pt x="19126" y="2711793"/>
                  </a:lnTo>
                  <a:lnTo>
                    <a:pt x="31369" y="2714244"/>
                  </a:lnTo>
                  <a:lnTo>
                    <a:pt x="1670939" y="2714244"/>
                  </a:lnTo>
                  <a:lnTo>
                    <a:pt x="1683169" y="2711793"/>
                  </a:lnTo>
                  <a:lnTo>
                    <a:pt x="1693138" y="2705087"/>
                  </a:lnTo>
                  <a:lnTo>
                    <a:pt x="1699844" y="2695117"/>
                  </a:lnTo>
                  <a:lnTo>
                    <a:pt x="1702308" y="2682875"/>
                  </a:lnTo>
                  <a:lnTo>
                    <a:pt x="1702308" y="31369"/>
                  </a:lnTo>
                  <a:close/>
                </a:path>
                <a:path w="6655434" h="5070475">
                  <a:moveTo>
                    <a:pt x="6655308" y="3038856"/>
                  </a:moveTo>
                  <a:lnTo>
                    <a:pt x="1524" y="3038856"/>
                  </a:lnTo>
                  <a:lnTo>
                    <a:pt x="1524" y="5070348"/>
                  </a:lnTo>
                  <a:lnTo>
                    <a:pt x="6655308" y="5070348"/>
                  </a:lnTo>
                  <a:lnTo>
                    <a:pt x="6655308" y="3038856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07764" y="3764280"/>
              <a:ext cx="7028815" cy="728980"/>
            </a:xfrm>
            <a:custGeom>
              <a:avLst/>
              <a:gdLst/>
              <a:ahLst/>
              <a:cxnLst/>
              <a:rect l="l" t="t" r="r" b="b"/>
              <a:pathLst>
                <a:path w="7028815" h="728979">
                  <a:moveTo>
                    <a:pt x="6664452" y="0"/>
                  </a:moveTo>
                  <a:lnTo>
                    <a:pt x="6664452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6664452" y="546354"/>
                  </a:lnTo>
                  <a:lnTo>
                    <a:pt x="6664452" y="728472"/>
                  </a:lnTo>
                  <a:lnTo>
                    <a:pt x="7028688" y="364236"/>
                  </a:lnTo>
                  <a:lnTo>
                    <a:pt x="6664452" y="0"/>
                  </a:lnTo>
                  <a:close/>
                </a:path>
              </a:pathLst>
            </a:custGeom>
            <a:solidFill>
              <a:srgbClr val="F0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86250" y="3989959"/>
            <a:ext cx="369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fit-to-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standard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workshops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39" y="240538"/>
            <a:ext cx="7613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context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0546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Value-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driven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workshops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4455033"/>
            <a:ext cx="3147060" cy="158762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517380" y="4433315"/>
            <a:ext cx="873760" cy="1836420"/>
            <a:chOff x="9517380" y="4433315"/>
            <a:chExt cx="873760" cy="18364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7380" y="5402579"/>
              <a:ext cx="873251" cy="8671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6524" y="4433315"/>
              <a:ext cx="864107" cy="8641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43073" y="5833973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0520" y="5222875"/>
            <a:ext cx="603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5527" y="5222875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2003" y="4567554"/>
            <a:ext cx="49091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64135" indent="-18034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dirty="0">
                <a:latin typeface="Arial MT"/>
                <a:cs typeface="Arial MT"/>
              </a:rPr>
              <a:t>Import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Best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Practice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Scope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Signavio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Explorer </a:t>
            </a:r>
            <a:r>
              <a:rPr sz="1600" dirty="0">
                <a:latin typeface="Arial MT"/>
                <a:cs typeface="Arial MT"/>
              </a:rPr>
              <a:t>into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workspace</a:t>
            </a:r>
            <a:endParaRPr sz="16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b="1" dirty="0">
                <a:latin typeface="Arial"/>
                <a:cs typeface="Arial"/>
              </a:rPr>
              <a:t>Compare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as-is-</a:t>
            </a:r>
            <a:r>
              <a:rPr sz="1600" b="1" dirty="0">
                <a:latin typeface="Arial"/>
                <a:cs typeface="Arial"/>
              </a:rPr>
              <a:t>processes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20" dirty="0">
                <a:latin typeface="Arial"/>
                <a:cs typeface="Arial"/>
              </a:rPr>
              <a:t>to-</a:t>
            </a:r>
            <a:r>
              <a:rPr sz="1600" b="1" spc="-25" dirty="0">
                <a:latin typeface="Arial"/>
                <a:cs typeface="Arial"/>
              </a:rPr>
              <a:t>be </a:t>
            </a:r>
            <a:r>
              <a:rPr sz="1600" b="1" dirty="0">
                <a:latin typeface="Arial"/>
                <a:cs typeface="Arial"/>
              </a:rPr>
              <a:t>processes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collaborate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 target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template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828" y="3139567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drivers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718" y="2304745"/>
            <a:ext cx="984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773" y="1466341"/>
            <a:ext cx="1465580" cy="1465580"/>
            <a:chOff x="731773" y="1466341"/>
            <a:chExt cx="1465580" cy="1465580"/>
          </a:xfrm>
        </p:grpSpPr>
        <p:sp>
          <p:nvSpPr>
            <p:cNvPr id="19" name="object 19"/>
            <p:cNvSpPr/>
            <p:nvPr/>
          </p:nvSpPr>
          <p:spPr>
            <a:xfrm>
              <a:off x="744473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288" y="1641637"/>
              <a:ext cx="598121" cy="5981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94813" y="3139567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Prepare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5882" y="2304745"/>
            <a:ext cx="875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46857" y="1466341"/>
            <a:ext cx="1465580" cy="1465580"/>
            <a:chOff x="2546857" y="1466341"/>
            <a:chExt cx="1465580" cy="1465580"/>
          </a:xfrm>
        </p:grpSpPr>
        <p:sp>
          <p:nvSpPr>
            <p:cNvPr id="24" name="object 24"/>
            <p:cNvSpPr/>
            <p:nvPr/>
          </p:nvSpPr>
          <p:spPr>
            <a:xfrm>
              <a:off x="2559557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2828" y="1606415"/>
              <a:ext cx="680756" cy="6871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24553" y="3139567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Collaborate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2744" y="2304745"/>
            <a:ext cx="8648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61941" y="1466341"/>
            <a:ext cx="1465580" cy="1465580"/>
            <a:chOff x="4361941" y="1466341"/>
            <a:chExt cx="1465580" cy="1465580"/>
          </a:xfrm>
        </p:grpSpPr>
        <p:sp>
          <p:nvSpPr>
            <p:cNvPr id="29" name="object 29"/>
            <p:cNvSpPr/>
            <p:nvPr/>
          </p:nvSpPr>
          <p:spPr>
            <a:xfrm>
              <a:off x="4374641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1603247"/>
              <a:ext cx="742188" cy="7421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137909" y="3163570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improvements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9798" y="2306192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73978" y="1466341"/>
            <a:ext cx="1464310" cy="1465580"/>
            <a:chOff x="6173978" y="1466341"/>
            <a:chExt cx="1464310" cy="1465580"/>
          </a:xfrm>
        </p:grpSpPr>
        <p:sp>
          <p:nvSpPr>
            <p:cNvPr id="34" name="object 34"/>
            <p:cNvSpPr/>
            <p:nvPr/>
          </p:nvSpPr>
          <p:spPr>
            <a:xfrm>
              <a:off x="6186678" y="1479041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6179" y="1686068"/>
              <a:ext cx="561336" cy="56133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65668" y="3162681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Govern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rollout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21420" y="2304745"/>
            <a:ext cx="788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84654" y="1448053"/>
            <a:ext cx="7262495" cy="1465580"/>
            <a:chOff x="2184654" y="1448053"/>
            <a:chExt cx="7262495" cy="1465580"/>
          </a:xfrm>
        </p:grpSpPr>
        <p:sp>
          <p:nvSpPr>
            <p:cNvPr id="39" name="object 39"/>
            <p:cNvSpPr/>
            <p:nvPr/>
          </p:nvSpPr>
          <p:spPr>
            <a:xfrm>
              <a:off x="7995666" y="1460753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044" y="1629155"/>
              <a:ext cx="716279" cy="7162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184654" y="2145791"/>
              <a:ext cx="5810250" cy="92710"/>
            </a:xfrm>
            <a:custGeom>
              <a:avLst/>
              <a:gdLst/>
              <a:ahLst/>
              <a:cxnLst/>
              <a:rect l="l" t="t" r="r" b="b"/>
              <a:pathLst>
                <a:path w="5810250" h="92710">
                  <a:moveTo>
                    <a:pt x="374777" y="54102"/>
                  </a:moveTo>
                  <a:lnTo>
                    <a:pt x="349377" y="41402"/>
                  </a:lnTo>
                  <a:lnTo>
                    <a:pt x="298577" y="16002"/>
                  </a:lnTo>
                  <a:lnTo>
                    <a:pt x="298577" y="41402"/>
                  </a:lnTo>
                  <a:lnTo>
                    <a:pt x="0" y="41402"/>
                  </a:lnTo>
                  <a:lnTo>
                    <a:pt x="0" y="66802"/>
                  </a:lnTo>
                  <a:lnTo>
                    <a:pt x="298577" y="66802"/>
                  </a:lnTo>
                  <a:lnTo>
                    <a:pt x="298577" y="92202"/>
                  </a:lnTo>
                  <a:lnTo>
                    <a:pt x="349377" y="66802"/>
                  </a:lnTo>
                  <a:lnTo>
                    <a:pt x="374777" y="54102"/>
                  </a:lnTo>
                  <a:close/>
                </a:path>
                <a:path w="5810250" h="92710">
                  <a:moveTo>
                    <a:pt x="2189861" y="54102"/>
                  </a:moveTo>
                  <a:lnTo>
                    <a:pt x="2164461" y="41402"/>
                  </a:lnTo>
                  <a:lnTo>
                    <a:pt x="2113661" y="16002"/>
                  </a:lnTo>
                  <a:lnTo>
                    <a:pt x="2113661" y="41402"/>
                  </a:lnTo>
                  <a:lnTo>
                    <a:pt x="1815084" y="41402"/>
                  </a:lnTo>
                  <a:lnTo>
                    <a:pt x="1815084" y="66802"/>
                  </a:lnTo>
                  <a:lnTo>
                    <a:pt x="2113661" y="66802"/>
                  </a:lnTo>
                  <a:lnTo>
                    <a:pt x="2113661" y="92202"/>
                  </a:lnTo>
                  <a:lnTo>
                    <a:pt x="2164461" y="66802"/>
                  </a:lnTo>
                  <a:lnTo>
                    <a:pt x="2189861" y="54102"/>
                  </a:lnTo>
                  <a:close/>
                </a:path>
                <a:path w="5810250" h="92710">
                  <a:moveTo>
                    <a:pt x="4001389" y="54102"/>
                  </a:moveTo>
                  <a:lnTo>
                    <a:pt x="3975989" y="41402"/>
                  </a:lnTo>
                  <a:lnTo>
                    <a:pt x="3925189" y="16002"/>
                  </a:lnTo>
                  <a:lnTo>
                    <a:pt x="3925189" y="41402"/>
                  </a:lnTo>
                  <a:lnTo>
                    <a:pt x="3630168" y="41402"/>
                  </a:lnTo>
                  <a:lnTo>
                    <a:pt x="3630168" y="66802"/>
                  </a:lnTo>
                  <a:lnTo>
                    <a:pt x="3925189" y="66802"/>
                  </a:lnTo>
                  <a:lnTo>
                    <a:pt x="3925189" y="92202"/>
                  </a:lnTo>
                  <a:lnTo>
                    <a:pt x="3975989" y="66802"/>
                  </a:lnTo>
                  <a:lnTo>
                    <a:pt x="4001389" y="54102"/>
                  </a:lnTo>
                  <a:close/>
                </a:path>
                <a:path w="5810250" h="92710">
                  <a:moveTo>
                    <a:pt x="5809742" y="34290"/>
                  </a:moveTo>
                  <a:lnTo>
                    <a:pt x="5788076" y="24765"/>
                  </a:lnTo>
                  <a:lnTo>
                    <a:pt x="5731764" y="0"/>
                  </a:lnTo>
                  <a:lnTo>
                    <a:pt x="5733034" y="25412"/>
                  </a:lnTo>
                  <a:lnTo>
                    <a:pt x="5440045" y="40132"/>
                  </a:lnTo>
                  <a:lnTo>
                    <a:pt x="5441315" y="65532"/>
                  </a:lnTo>
                  <a:lnTo>
                    <a:pt x="5734304" y="50812"/>
                  </a:lnTo>
                  <a:lnTo>
                    <a:pt x="5735574" y="76200"/>
                  </a:lnTo>
                  <a:lnTo>
                    <a:pt x="5809742" y="34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018903" y="3040507"/>
            <a:ext cx="10147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Monitor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continuously improve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283443" y="2304745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434321" y="1448053"/>
            <a:ext cx="1816100" cy="1465580"/>
            <a:chOff x="9434321" y="1448053"/>
            <a:chExt cx="1816100" cy="1465580"/>
          </a:xfrm>
        </p:grpSpPr>
        <p:sp>
          <p:nvSpPr>
            <p:cNvPr id="45" name="object 45"/>
            <p:cNvSpPr/>
            <p:nvPr/>
          </p:nvSpPr>
          <p:spPr>
            <a:xfrm>
              <a:off x="9797033" y="146075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3263" y="1594103"/>
              <a:ext cx="807720" cy="8077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434321" y="2141981"/>
              <a:ext cx="363220" cy="76200"/>
            </a:xfrm>
            <a:custGeom>
              <a:avLst/>
              <a:gdLst/>
              <a:ahLst/>
              <a:cxnLst/>
              <a:rect l="l" t="t" r="r" b="b"/>
              <a:pathLst>
                <a:path w="363220" h="76200">
                  <a:moveTo>
                    <a:pt x="286511" y="0"/>
                  </a:moveTo>
                  <a:lnTo>
                    <a:pt x="286511" y="76200"/>
                  </a:lnTo>
                  <a:lnTo>
                    <a:pt x="337311" y="50800"/>
                  </a:lnTo>
                  <a:lnTo>
                    <a:pt x="299211" y="50800"/>
                  </a:lnTo>
                  <a:lnTo>
                    <a:pt x="299211" y="25400"/>
                  </a:lnTo>
                  <a:lnTo>
                    <a:pt x="337311" y="25400"/>
                  </a:lnTo>
                  <a:lnTo>
                    <a:pt x="286511" y="0"/>
                  </a:lnTo>
                  <a:close/>
                </a:path>
                <a:path w="363220" h="76200">
                  <a:moveTo>
                    <a:pt x="28651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86511" y="50800"/>
                  </a:lnTo>
                  <a:lnTo>
                    <a:pt x="286511" y="25400"/>
                  </a:lnTo>
                  <a:close/>
                </a:path>
                <a:path w="363220" h="76200">
                  <a:moveTo>
                    <a:pt x="337311" y="25400"/>
                  </a:moveTo>
                  <a:lnTo>
                    <a:pt x="299211" y="25400"/>
                  </a:lnTo>
                  <a:lnTo>
                    <a:pt x="299211" y="50800"/>
                  </a:lnTo>
                  <a:lnTo>
                    <a:pt x="337311" y="50800"/>
                  </a:lnTo>
                  <a:lnTo>
                    <a:pt x="362711" y="38100"/>
                  </a:lnTo>
                  <a:lnTo>
                    <a:pt x="337311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  <p:bldP spid="13" grpId="0"/>
      <p:bldP spid="14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  <p:bldP spid="42" grpId="0"/>
      <p:bldP spid="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689" y="1253743"/>
            <a:ext cx="24364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Compare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is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16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16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S/4HANA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689" y="2060194"/>
            <a:ext cx="2518410" cy="2602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82245" indent="-3429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Compare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diagrams side-by-</a:t>
            </a:r>
            <a:r>
              <a:rPr sz="1400" dirty="0">
                <a:latin typeface="Arial MT"/>
                <a:cs typeface="Arial MT"/>
              </a:rPr>
              <a:t>side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(as-is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vs.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to- be)</a:t>
            </a:r>
            <a:endParaRPr sz="14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View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with</a:t>
            </a:r>
            <a:endParaRPr sz="1400" dirty="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S/4HANA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practices</a:t>
            </a:r>
            <a:endParaRPr sz="1400" dirty="0">
              <a:latin typeface="Arial MT"/>
              <a:cs typeface="Arial MT"/>
            </a:endParaRPr>
          </a:p>
          <a:p>
            <a:pPr marL="354965" marR="107314" indent="-3429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 startAt="3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Discuss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</a:t>
            </a:r>
            <a:r>
              <a:rPr sz="1400" spc="-25" dirty="0">
                <a:latin typeface="Arial MT"/>
                <a:cs typeface="Arial MT"/>
              </a:rPr>
              <a:t>be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customer requirements</a:t>
            </a:r>
            <a:endParaRPr sz="1400" dirty="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 startAt="3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Identify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delta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specify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changes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Compare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add 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88791" y="1231391"/>
            <a:ext cx="8534400" cy="5189220"/>
            <a:chOff x="3288791" y="1231391"/>
            <a:chExt cx="8534400" cy="5189220"/>
          </a:xfrm>
        </p:grpSpPr>
        <p:sp>
          <p:nvSpPr>
            <p:cNvPr id="6" name="object 6"/>
            <p:cNvSpPr/>
            <p:nvPr/>
          </p:nvSpPr>
          <p:spPr>
            <a:xfrm>
              <a:off x="3307841" y="1250441"/>
              <a:ext cx="8496300" cy="447040"/>
            </a:xfrm>
            <a:custGeom>
              <a:avLst/>
              <a:gdLst/>
              <a:ahLst/>
              <a:cxnLst/>
              <a:rect l="l" t="t" r="r" b="b"/>
              <a:pathLst>
                <a:path w="8496300" h="447039">
                  <a:moveTo>
                    <a:pt x="84963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8496300" y="446531"/>
                  </a:lnTo>
                  <a:lnTo>
                    <a:pt x="8496300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7841" y="1250441"/>
              <a:ext cx="8496300" cy="5151120"/>
            </a:xfrm>
            <a:custGeom>
              <a:avLst/>
              <a:gdLst/>
              <a:ahLst/>
              <a:cxnLst/>
              <a:rect l="l" t="t" r="r" b="b"/>
              <a:pathLst>
                <a:path w="8496300" h="5151120">
                  <a:moveTo>
                    <a:pt x="0" y="446531"/>
                  </a:moveTo>
                  <a:lnTo>
                    <a:pt x="8496300" y="446531"/>
                  </a:lnTo>
                  <a:lnTo>
                    <a:pt x="8496300" y="0"/>
                  </a:lnTo>
                  <a:lnTo>
                    <a:pt x="0" y="0"/>
                  </a:lnTo>
                  <a:lnTo>
                    <a:pt x="0" y="446531"/>
                  </a:lnTo>
                  <a:close/>
                </a:path>
                <a:path w="8496300" h="5151120">
                  <a:moveTo>
                    <a:pt x="0" y="5151120"/>
                  </a:moveTo>
                  <a:lnTo>
                    <a:pt x="8496300" y="5151120"/>
                  </a:lnTo>
                  <a:lnTo>
                    <a:pt x="8496300" y="446531"/>
                  </a:lnTo>
                  <a:lnTo>
                    <a:pt x="0" y="446531"/>
                  </a:lnTo>
                  <a:lnTo>
                    <a:pt x="0" y="5151120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6431" y="2186985"/>
              <a:ext cx="8202167" cy="41330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00980" y="1317116"/>
            <a:ext cx="550989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Manager: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Diagram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comparison</a:t>
            </a:r>
            <a:endParaRPr sz="1800" dirty="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1795"/>
              </a:spcBef>
              <a:tabLst>
                <a:tab pos="4058920" algn="l"/>
              </a:tabLst>
            </a:pP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1600" b="1" spc="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	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be</a:t>
            </a:r>
            <a:r>
              <a:rPr sz="16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775" y="1613357"/>
            <a:ext cx="272161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477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Add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to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document</a:t>
            </a:r>
            <a:r>
              <a:rPr sz="16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to-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workshop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results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level</a:t>
            </a:r>
            <a:endParaRPr sz="1400" dirty="0">
              <a:latin typeface="Arial"/>
              <a:cs typeface="Arial"/>
            </a:endParaRPr>
          </a:p>
          <a:p>
            <a:pPr marL="184785" marR="2413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e.g.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overall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</a:t>
            </a:r>
            <a:r>
              <a:rPr sz="1400" dirty="0">
                <a:latin typeface="Arial MT"/>
                <a:cs typeface="Arial MT"/>
              </a:rPr>
              <a:t>owner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fit-to-standard </a:t>
            </a:r>
            <a:r>
              <a:rPr sz="1400" dirty="0">
                <a:latin typeface="Arial MT"/>
                <a:cs typeface="Arial MT"/>
              </a:rPr>
              <a:t>workshop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model</a:t>
            </a:r>
            <a:endParaRPr sz="14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activity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level</a:t>
            </a:r>
            <a:endParaRPr sz="1400" dirty="0">
              <a:latin typeface="Arial"/>
              <a:cs typeface="Arial"/>
            </a:endParaRPr>
          </a:p>
          <a:p>
            <a:pPr marL="184785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responsibility </a:t>
            </a:r>
            <a:r>
              <a:rPr sz="1400" dirty="0">
                <a:latin typeface="Arial MT"/>
                <a:cs typeface="Arial MT"/>
              </a:rPr>
              <a:t>assignment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matrix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(RACI)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specify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fit-to-</a:t>
            </a:r>
            <a:r>
              <a:rPr sz="1400" spc="-10" dirty="0">
                <a:latin typeface="Arial MT"/>
                <a:cs typeface="Arial MT"/>
              </a:rPr>
              <a:t>standard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delta requirements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36181"/>
            <a:ext cx="8957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Document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workshop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results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5615" y="1353311"/>
            <a:ext cx="7772400" cy="4151629"/>
            <a:chOff x="3785615" y="1353311"/>
            <a:chExt cx="7772400" cy="41516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5615" y="1353311"/>
              <a:ext cx="7772400" cy="4151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11967" y="1395983"/>
              <a:ext cx="1062355" cy="234950"/>
            </a:xfrm>
            <a:custGeom>
              <a:avLst/>
              <a:gdLst/>
              <a:ahLst/>
              <a:cxnLst/>
              <a:rect l="l" t="t" r="r" b="b"/>
              <a:pathLst>
                <a:path w="1062354" h="234950">
                  <a:moveTo>
                    <a:pt x="1062227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062227" y="234696"/>
                  </a:lnTo>
                  <a:lnTo>
                    <a:pt x="1062227" y="0"/>
                  </a:lnTo>
                  <a:close/>
                </a:path>
              </a:pathLst>
            </a:custGeom>
            <a:solidFill>
              <a:srgbClr val="696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2829178"/>
              <a:ext cx="793115" cy="600075"/>
            </a:xfrm>
            <a:custGeom>
              <a:avLst/>
              <a:gdLst/>
              <a:ahLst/>
              <a:cxnLst/>
              <a:rect l="l" t="t" r="r" b="b"/>
              <a:pathLst>
                <a:path w="793115" h="600075">
                  <a:moveTo>
                    <a:pt x="0" y="599821"/>
                  </a:moveTo>
                  <a:lnTo>
                    <a:pt x="49618" y="587344"/>
                  </a:lnTo>
                  <a:lnTo>
                    <a:pt x="95880" y="571114"/>
                  </a:lnTo>
                  <a:lnTo>
                    <a:pt x="139432" y="551847"/>
                  </a:lnTo>
                  <a:lnTo>
                    <a:pt x="180917" y="530253"/>
                  </a:lnTo>
                  <a:lnTo>
                    <a:pt x="220979" y="507047"/>
                  </a:lnTo>
                  <a:lnTo>
                    <a:pt x="260265" y="482942"/>
                  </a:lnTo>
                  <a:lnTo>
                    <a:pt x="299418" y="458651"/>
                  </a:lnTo>
                  <a:lnTo>
                    <a:pt x="339083" y="434887"/>
                  </a:lnTo>
                  <a:lnTo>
                    <a:pt x="379905" y="412364"/>
                  </a:lnTo>
                  <a:lnTo>
                    <a:pt x="422528" y="391795"/>
                  </a:lnTo>
                  <a:lnTo>
                    <a:pt x="465666" y="372467"/>
                  </a:lnTo>
                  <a:lnTo>
                    <a:pt x="510134" y="351697"/>
                  </a:lnTo>
                  <a:lnTo>
                    <a:pt x="554858" y="329387"/>
                  </a:lnTo>
                  <a:lnTo>
                    <a:pt x="598765" y="305440"/>
                  </a:lnTo>
                  <a:lnTo>
                    <a:pt x="640781" y="279756"/>
                  </a:lnTo>
                  <a:lnTo>
                    <a:pt x="679833" y="252237"/>
                  </a:lnTo>
                  <a:lnTo>
                    <a:pt x="714848" y="222786"/>
                  </a:lnTo>
                  <a:lnTo>
                    <a:pt x="744751" y="191304"/>
                  </a:lnTo>
                  <a:lnTo>
                    <a:pt x="768470" y="157694"/>
                  </a:lnTo>
                  <a:lnTo>
                    <a:pt x="784932" y="121856"/>
                  </a:lnTo>
                  <a:lnTo>
                    <a:pt x="793062" y="83693"/>
                  </a:lnTo>
                  <a:lnTo>
                    <a:pt x="791787" y="43107"/>
                  </a:lnTo>
                  <a:lnTo>
                    <a:pt x="780033" y="0"/>
                  </a:lnTo>
                </a:path>
              </a:pathLst>
            </a:custGeom>
            <a:ln w="952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90030" y="3084702"/>
            <a:ext cx="14376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Specify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delta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requirements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at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activity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level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0" y="3352800"/>
            <a:ext cx="10558145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lang="en-US" sz="3600" b="1" spc="-95" dirty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-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endParaRPr lang="en-US" sz="3600" b="1" spc="-120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60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Governance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with</a:t>
            </a:r>
            <a:r>
              <a:rPr sz="6000" b="1" spc="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9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Solutions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207764" y="1274063"/>
            <a:ext cx="7157084" cy="5070475"/>
            <a:chOff x="4207764" y="1274063"/>
            <a:chExt cx="7157084" cy="5070475"/>
          </a:xfrm>
        </p:grpSpPr>
        <p:sp>
          <p:nvSpPr>
            <p:cNvPr id="5" name="object 5"/>
            <p:cNvSpPr/>
            <p:nvPr/>
          </p:nvSpPr>
          <p:spPr>
            <a:xfrm>
              <a:off x="4210812" y="1274063"/>
              <a:ext cx="6654165" cy="5070475"/>
            </a:xfrm>
            <a:custGeom>
              <a:avLst/>
              <a:gdLst/>
              <a:ahLst/>
              <a:cxnLst/>
              <a:rect l="l" t="t" r="r" b="b"/>
              <a:pathLst>
                <a:path w="6654165" h="5070475">
                  <a:moveTo>
                    <a:pt x="3544824" y="31369"/>
                  </a:moveTo>
                  <a:lnTo>
                    <a:pt x="3542347" y="19189"/>
                  </a:lnTo>
                  <a:lnTo>
                    <a:pt x="3535603" y="9207"/>
                  </a:lnTo>
                  <a:lnTo>
                    <a:pt x="3525634" y="2476"/>
                  </a:lnTo>
                  <a:lnTo>
                    <a:pt x="3513455" y="0"/>
                  </a:lnTo>
                  <a:lnTo>
                    <a:pt x="1872361" y="0"/>
                  </a:lnTo>
                  <a:lnTo>
                    <a:pt x="1860169" y="2476"/>
                  </a:lnTo>
                  <a:lnTo>
                    <a:pt x="1850186" y="9207"/>
                  </a:lnTo>
                  <a:lnTo>
                    <a:pt x="1843455" y="19189"/>
                  </a:lnTo>
                  <a:lnTo>
                    <a:pt x="1840992" y="31369"/>
                  </a:lnTo>
                  <a:lnTo>
                    <a:pt x="1840992" y="2682875"/>
                  </a:lnTo>
                  <a:lnTo>
                    <a:pt x="1843455" y="2695067"/>
                  </a:lnTo>
                  <a:lnTo>
                    <a:pt x="1850186" y="2705036"/>
                  </a:lnTo>
                  <a:lnTo>
                    <a:pt x="1860169" y="2711780"/>
                  </a:lnTo>
                  <a:lnTo>
                    <a:pt x="1872361" y="2714244"/>
                  </a:lnTo>
                  <a:lnTo>
                    <a:pt x="3513455" y="2714244"/>
                  </a:lnTo>
                  <a:lnTo>
                    <a:pt x="3525634" y="2711780"/>
                  </a:lnTo>
                  <a:lnTo>
                    <a:pt x="3535616" y="2705036"/>
                  </a:lnTo>
                  <a:lnTo>
                    <a:pt x="3542347" y="2695067"/>
                  </a:lnTo>
                  <a:lnTo>
                    <a:pt x="3544824" y="2682875"/>
                  </a:lnTo>
                  <a:lnTo>
                    <a:pt x="3544824" y="31369"/>
                  </a:lnTo>
                  <a:close/>
                </a:path>
                <a:path w="6654165" h="5070475">
                  <a:moveTo>
                    <a:pt x="6653784" y="3038856"/>
                  </a:moveTo>
                  <a:lnTo>
                    <a:pt x="0" y="3038856"/>
                  </a:lnTo>
                  <a:lnTo>
                    <a:pt x="0" y="5070348"/>
                  </a:lnTo>
                  <a:lnTo>
                    <a:pt x="6653784" y="5070348"/>
                  </a:lnTo>
                  <a:lnTo>
                    <a:pt x="6653784" y="3038856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7764" y="3764280"/>
              <a:ext cx="7157084" cy="728980"/>
            </a:xfrm>
            <a:custGeom>
              <a:avLst/>
              <a:gdLst/>
              <a:ahLst/>
              <a:cxnLst/>
              <a:rect l="l" t="t" r="r" b="b"/>
              <a:pathLst>
                <a:path w="7157084" h="728979">
                  <a:moveTo>
                    <a:pt x="6792467" y="0"/>
                  </a:moveTo>
                  <a:lnTo>
                    <a:pt x="6792467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6792467" y="546354"/>
                  </a:lnTo>
                  <a:lnTo>
                    <a:pt x="6792467" y="728472"/>
                  </a:lnTo>
                  <a:lnTo>
                    <a:pt x="7156704" y="364236"/>
                  </a:lnTo>
                  <a:lnTo>
                    <a:pt x="6792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86250" y="3989959"/>
            <a:ext cx="6167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Approve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trigger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ALM*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15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Governance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326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Approval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Workflow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marks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the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transition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Explore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phase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Realize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phase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4625340"/>
            <a:ext cx="3147060" cy="152361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42185" y="5833973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0520" y="5222875"/>
            <a:ext cx="603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5527" y="5222875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00" y="4826508"/>
            <a:ext cx="864107" cy="8595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58132" y="4894326"/>
            <a:ext cx="49142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ensure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right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informed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correct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approvals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are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obtained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comply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with </a:t>
            </a:r>
            <a:r>
              <a:rPr sz="1600" spc="-10" dirty="0">
                <a:latin typeface="Arial MT"/>
                <a:cs typeface="Arial MT"/>
              </a:rPr>
              <a:t>organizational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regulatory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guidelines.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828" y="3139567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drivers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718" y="2304745"/>
            <a:ext cx="984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773" y="1466341"/>
            <a:ext cx="1465580" cy="1465580"/>
            <a:chOff x="731773" y="1466341"/>
            <a:chExt cx="1465580" cy="1465580"/>
          </a:xfrm>
        </p:grpSpPr>
        <p:sp>
          <p:nvSpPr>
            <p:cNvPr id="19" name="object 19"/>
            <p:cNvSpPr/>
            <p:nvPr/>
          </p:nvSpPr>
          <p:spPr>
            <a:xfrm>
              <a:off x="744473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288" y="1641637"/>
              <a:ext cx="598121" cy="5981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94813" y="3139567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Prepare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5882" y="2304745"/>
            <a:ext cx="875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46857" y="1466341"/>
            <a:ext cx="1465580" cy="1465580"/>
            <a:chOff x="2546857" y="1466341"/>
            <a:chExt cx="1465580" cy="1465580"/>
          </a:xfrm>
        </p:grpSpPr>
        <p:sp>
          <p:nvSpPr>
            <p:cNvPr id="24" name="object 24"/>
            <p:cNvSpPr/>
            <p:nvPr/>
          </p:nvSpPr>
          <p:spPr>
            <a:xfrm>
              <a:off x="2559557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2828" y="1606415"/>
              <a:ext cx="680756" cy="6871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24553" y="3139567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Collaborate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2744" y="2304745"/>
            <a:ext cx="8648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61941" y="1466341"/>
            <a:ext cx="1465580" cy="1465580"/>
            <a:chOff x="4361941" y="1466341"/>
            <a:chExt cx="1465580" cy="1465580"/>
          </a:xfrm>
        </p:grpSpPr>
        <p:sp>
          <p:nvSpPr>
            <p:cNvPr id="29" name="object 29"/>
            <p:cNvSpPr/>
            <p:nvPr/>
          </p:nvSpPr>
          <p:spPr>
            <a:xfrm>
              <a:off x="4374641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4211" y="1603247"/>
              <a:ext cx="742188" cy="7421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137909" y="3163570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improvements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9798" y="2306192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73978" y="1466341"/>
            <a:ext cx="1464310" cy="1465580"/>
            <a:chOff x="6173978" y="1466341"/>
            <a:chExt cx="1464310" cy="1465580"/>
          </a:xfrm>
        </p:grpSpPr>
        <p:sp>
          <p:nvSpPr>
            <p:cNvPr id="34" name="object 34"/>
            <p:cNvSpPr/>
            <p:nvPr/>
          </p:nvSpPr>
          <p:spPr>
            <a:xfrm>
              <a:off x="6186678" y="1479041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7960" y="1603247"/>
              <a:ext cx="722376" cy="72237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65668" y="3162681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Govern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rollout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21420" y="2304745"/>
            <a:ext cx="788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82966" y="1463294"/>
            <a:ext cx="1464310" cy="1465580"/>
            <a:chOff x="7982966" y="1463294"/>
            <a:chExt cx="1464310" cy="1465580"/>
          </a:xfrm>
        </p:grpSpPr>
        <p:sp>
          <p:nvSpPr>
            <p:cNvPr id="39" name="object 39"/>
            <p:cNvSpPr/>
            <p:nvPr/>
          </p:nvSpPr>
          <p:spPr>
            <a:xfrm>
              <a:off x="7995666" y="1475994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79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3044" y="1629156"/>
              <a:ext cx="716279" cy="7162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018903" y="3040507"/>
            <a:ext cx="10147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Monitor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continuously improve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83443" y="2304745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84654" y="1463294"/>
            <a:ext cx="9065260" cy="1465580"/>
            <a:chOff x="2184654" y="1463294"/>
            <a:chExt cx="9065260" cy="1465580"/>
          </a:xfrm>
        </p:grpSpPr>
        <p:sp>
          <p:nvSpPr>
            <p:cNvPr id="44" name="object 44"/>
            <p:cNvSpPr/>
            <p:nvPr/>
          </p:nvSpPr>
          <p:spPr>
            <a:xfrm>
              <a:off x="9797034" y="147599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3263" y="1594104"/>
              <a:ext cx="807720" cy="80772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184654" y="2157221"/>
              <a:ext cx="7612380" cy="81280"/>
            </a:xfrm>
            <a:custGeom>
              <a:avLst/>
              <a:gdLst/>
              <a:ahLst/>
              <a:cxnLst/>
              <a:rect l="l" t="t" r="r" b="b"/>
              <a:pathLst>
                <a:path w="7612380" h="81280">
                  <a:moveTo>
                    <a:pt x="374777" y="42672"/>
                  </a:moveTo>
                  <a:lnTo>
                    <a:pt x="349377" y="29972"/>
                  </a:lnTo>
                  <a:lnTo>
                    <a:pt x="298577" y="4572"/>
                  </a:lnTo>
                  <a:lnTo>
                    <a:pt x="298577" y="29972"/>
                  </a:lnTo>
                  <a:lnTo>
                    <a:pt x="0" y="29972"/>
                  </a:lnTo>
                  <a:lnTo>
                    <a:pt x="0" y="55372"/>
                  </a:lnTo>
                  <a:lnTo>
                    <a:pt x="298577" y="55372"/>
                  </a:lnTo>
                  <a:lnTo>
                    <a:pt x="298577" y="80772"/>
                  </a:lnTo>
                  <a:lnTo>
                    <a:pt x="349377" y="55372"/>
                  </a:lnTo>
                  <a:lnTo>
                    <a:pt x="374777" y="42672"/>
                  </a:lnTo>
                  <a:close/>
                </a:path>
                <a:path w="7612380" h="81280">
                  <a:moveTo>
                    <a:pt x="2189861" y="42672"/>
                  </a:moveTo>
                  <a:lnTo>
                    <a:pt x="2164461" y="29972"/>
                  </a:lnTo>
                  <a:lnTo>
                    <a:pt x="2113661" y="4572"/>
                  </a:lnTo>
                  <a:lnTo>
                    <a:pt x="2113661" y="29972"/>
                  </a:lnTo>
                  <a:lnTo>
                    <a:pt x="1815084" y="29972"/>
                  </a:lnTo>
                  <a:lnTo>
                    <a:pt x="1815084" y="55372"/>
                  </a:lnTo>
                  <a:lnTo>
                    <a:pt x="2113661" y="55372"/>
                  </a:lnTo>
                  <a:lnTo>
                    <a:pt x="2113661" y="80772"/>
                  </a:lnTo>
                  <a:lnTo>
                    <a:pt x="2164461" y="55372"/>
                  </a:lnTo>
                  <a:lnTo>
                    <a:pt x="2189861" y="42672"/>
                  </a:lnTo>
                  <a:close/>
                </a:path>
                <a:path w="7612380" h="81280">
                  <a:moveTo>
                    <a:pt x="4001389" y="42672"/>
                  </a:moveTo>
                  <a:lnTo>
                    <a:pt x="3975989" y="29972"/>
                  </a:lnTo>
                  <a:lnTo>
                    <a:pt x="3925189" y="4572"/>
                  </a:lnTo>
                  <a:lnTo>
                    <a:pt x="3925189" y="29972"/>
                  </a:lnTo>
                  <a:lnTo>
                    <a:pt x="3630168" y="29972"/>
                  </a:lnTo>
                  <a:lnTo>
                    <a:pt x="3630168" y="55372"/>
                  </a:lnTo>
                  <a:lnTo>
                    <a:pt x="3925189" y="55372"/>
                  </a:lnTo>
                  <a:lnTo>
                    <a:pt x="3925189" y="80772"/>
                  </a:lnTo>
                  <a:lnTo>
                    <a:pt x="3975989" y="55372"/>
                  </a:lnTo>
                  <a:lnTo>
                    <a:pt x="4001389" y="42672"/>
                  </a:lnTo>
                  <a:close/>
                </a:path>
                <a:path w="7612380" h="81280">
                  <a:moveTo>
                    <a:pt x="5809742" y="38100"/>
                  </a:moveTo>
                  <a:lnTo>
                    <a:pt x="5784989" y="26035"/>
                  </a:lnTo>
                  <a:lnTo>
                    <a:pt x="5733161" y="762"/>
                  </a:lnTo>
                  <a:lnTo>
                    <a:pt x="5733402" y="26162"/>
                  </a:lnTo>
                  <a:lnTo>
                    <a:pt x="5440553" y="28956"/>
                  </a:lnTo>
                  <a:lnTo>
                    <a:pt x="5440807" y="54356"/>
                  </a:lnTo>
                  <a:lnTo>
                    <a:pt x="5733656" y="51562"/>
                  </a:lnTo>
                  <a:lnTo>
                    <a:pt x="5733923" y="76962"/>
                  </a:lnTo>
                  <a:lnTo>
                    <a:pt x="5809742" y="38100"/>
                  </a:lnTo>
                  <a:close/>
                </a:path>
                <a:path w="7612380" h="81280">
                  <a:moveTo>
                    <a:pt x="7612380" y="38100"/>
                  </a:moveTo>
                  <a:lnTo>
                    <a:pt x="7586980" y="25400"/>
                  </a:lnTo>
                  <a:lnTo>
                    <a:pt x="7536180" y="0"/>
                  </a:lnTo>
                  <a:lnTo>
                    <a:pt x="7536180" y="25400"/>
                  </a:lnTo>
                  <a:lnTo>
                    <a:pt x="7249668" y="25400"/>
                  </a:lnTo>
                  <a:lnTo>
                    <a:pt x="7249668" y="50800"/>
                  </a:lnTo>
                  <a:lnTo>
                    <a:pt x="7536180" y="50800"/>
                  </a:lnTo>
                  <a:lnTo>
                    <a:pt x="7536180" y="76200"/>
                  </a:lnTo>
                  <a:lnTo>
                    <a:pt x="7586980" y="50800"/>
                  </a:lnTo>
                  <a:lnTo>
                    <a:pt x="761238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96939" y="6422237"/>
            <a:ext cx="45440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*SAP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ALM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-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SAP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Application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Lifecycle</a:t>
            </a:r>
            <a:r>
              <a:rPr sz="1000" spc="-10" dirty="0">
                <a:latin typeface="Arial MT"/>
                <a:cs typeface="Arial MT"/>
              </a:rPr>
              <a:t> Management</a:t>
            </a:r>
            <a:r>
              <a:rPr sz="1000" spc="-5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contains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offerings: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SAP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Solution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Manager,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SAP Cloud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Application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Lifecycle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Management,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and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more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  <p:bldP spid="41" grpId="0"/>
      <p:bldP spid="42" grpId="0"/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3665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Governance</a:t>
            </a:r>
            <a:r>
              <a:rPr spc="-25" dirty="0"/>
              <a:t> </a:t>
            </a:r>
            <a:r>
              <a:rPr dirty="0"/>
              <a:t>with</a:t>
            </a:r>
            <a:r>
              <a:rPr spc="15" dirty="0"/>
              <a:t> </a:t>
            </a:r>
            <a:r>
              <a:rPr dirty="0"/>
              <a:t>SAP</a:t>
            </a:r>
            <a:r>
              <a:rPr spc="-65" dirty="0"/>
              <a:t> </a:t>
            </a:r>
            <a:r>
              <a:rPr dirty="0"/>
              <a:t>Signavio</a:t>
            </a:r>
            <a:r>
              <a:rPr spc="-20" dirty="0"/>
              <a:t> </a:t>
            </a:r>
            <a:r>
              <a:rPr spc="-10" dirty="0"/>
              <a:t>solutions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configurable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workflow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builder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898" y="1612849"/>
            <a:ext cx="3233420" cy="38440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Configure</a:t>
            </a:r>
            <a:r>
              <a:rPr sz="16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workflows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individual</a:t>
            </a:r>
            <a:r>
              <a:rPr sz="16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endParaRPr sz="1600" dirty="0">
              <a:latin typeface="Arial"/>
              <a:cs typeface="Arial"/>
            </a:endParaRPr>
          </a:p>
          <a:p>
            <a:pPr marL="12700" marR="208915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 MT"/>
                <a:cs typeface="Arial MT"/>
              </a:rPr>
              <a:t>drag-</a:t>
            </a:r>
            <a:r>
              <a:rPr sz="1600" spc="-10" dirty="0">
                <a:latin typeface="Arial MT"/>
                <a:cs typeface="Arial MT"/>
              </a:rPr>
              <a:t>and-</a:t>
            </a:r>
            <a:r>
              <a:rPr sz="1600" dirty="0">
                <a:latin typeface="Arial MT"/>
                <a:cs typeface="Arial MT"/>
              </a:rPr>
              <a:t>drop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a </a:t>
            </a:r>
            <a:r>
              <a:rPr sz="1600" spc="-20" dirty="0">
                <a:latin typeface="Arial MT"/>
                <a:cs typeface="Arial MT"/>
              </a:rPr>
              <a:t>BPMN-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editor</a:t>
            </a:r>
            <a:endParaRPr sz="16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Benefit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multiple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available </a:t>
            </a:r>
            <a:r>
              <a:rPr sz="1600" dirty="0">
                <a:latin typeface="Arial MT"/>
                <a:cs typeface="Arial MT"/>
              </a:rPr>
              <a:t>actions,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events,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gateways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such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tasks,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multiuser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tasks, </a:t>
            </a:r>
            <a:r>
              <a:rPr sz="1600" dirty="0">
                <a:latin typeface="Arial MT"/>
                <a:cs typeface="Arial MT"/>
              </a:rPr>
              <a:t>sending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e-</a:t>
            </a:r>
            <a:r>
              <a:rPr sz="1600" dirty="0">
                <a:latin typeface="Arial MT"/>
                <a:cs typeface="Arial MT"/>
              </a:rPr>
              <a:t>mail,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JavaScript,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subprocesses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 well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gateways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exclusive,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parallel,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intermediate</a:t>
            </a:r>
            <a:endParaRPr sz="1600" dirty="0">
              <a:latin typeface="Arial MT"/>
              <a:cs typeface="Arial MT"/>
            </a:endParaRPr>
          </a:p>
          <a:p>
            <a:pPr marL="12700" marR="273050">
              <a:lnSpc>
                <a:spcPct val="100000"/>
              </a:lnSpc>
              <a:spcBef>
                <a:spcPts val="965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Signavio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Manager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process- </a:t>
            </a:r>
            <a:r>
              <a:rPr sz="1600" spc="-20" dirty="0">
                <a:latin typeface="Arial MT"/>
                <a:cs typeface="Arial MT"/>
              </a:rPr>
              <a:t>governance-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tasks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71290" y="1627377"/>
            <a:ext cx="7713980" cy="4366895"/>
            <a:chOff x="3971290" y="1627377"/>
            <a:chExt cx="7713980" cy="436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7640" y="1633727"/>
              <a:ext cx="7700771" cy="4354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4465" y="1630552"/>
              <a:ext cx="7707630" cy="4360545"/>
            </a:xfrm>
            <a:custGeom>
              <a:avLst/>
              <a:gdLst/>
              <a:ahLst/>
              <a:cxnLst/>
              <a:rect l="l" t="t" r="r" b="b"/>
              <a:pathLst>
                <a:path w="7707630" h="4360545">
                  <a:moveTo>
                    <a:pt x="0" y="4360418"/>
                  </a:moveTo>
                  <a:lnTo>
                    <a:pt x="7707121" y="4360418"/>
                  </a:lnTo>
                  <a:lnTo>
                    <a:pt x="7707121" y="0"/>
                  </a:lnTo>
                  <a:lnTo>
                    <a:pt x="0" y="0"/>
                  </a:lnTo>
                  <a:lnTo>
                    <a:pt x="0" y="436041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15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Governance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355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Form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configuration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1629"/>
            <a:ext cx="308737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8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forms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user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tasks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more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easily</a:t>
            </a:r>
            <a:endParaRPr sz="1800" dirty="0">
              <a:latin typeface="Arial"/>
              <a:cs typeface="Arial"/>
            </a:endParaRPr>
          </a:p>
          <a:p>
            <a:pPr marL="12700" marR="20320" indent="5715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drag-and-</a:t>
            </a:r>
            <a:r>
              <a:rPr sz="1800" dirty="0">
                <a:latin typeface="Arial MT"/>
                <a:cs typeface="Arial MT"/>
              </a:rPr>
              <a:t>drop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existing form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such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choice,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date/time,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duration, e-</a:t>
            </a:r>
            <a:r>
              <a:rPr sz="1800" dirty="0">
                <a:latin typeface="Arial MT"/>
                <a:cs typeface="Arial MT"/>
              </a:rPr>
              <a:t>mail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file,</a:t>
            </a:r>
            <a:r>
              <a:rPr sz="1800" spc="-20" dirty="0">
                <a:latin typeface="Arial MT"/>
                <a:cs typeface="Arial MT"/>
              </a:rPr>
              <a:t> link, </a:t>
            </a:r>
            <a:r>
              <a:rPr sz="1800" dirty="0">
                <a:latin typeface="Arial MT"/>
                <a:cs typeface="Arial MT"/>
              </a:rPr>
              <a:t>money,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text,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 marR="5080" indent="5715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Speed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form </a:t>
            </a:r>
            <a:r>
              <a:rPr sz="1800" dirty="0">
                <a:latin typeface="Arial MT"/>
                <a:cs typeface="Arial MT"/>
              </a:rPr>
              <a:t>configuration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reusing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forms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created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before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71290" y="1627377"/>
            <a:ext cx="7712075" cy="4362450"/>
            <a:chOff x="3971290" y="1627377"/>
            <a:chExt cx="7712075" cy="4362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7640" y="1633727"/>
              <a:ext cx="7699248" cy="43494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74465" y="1630552"/>
              <a:ext cx="7705725" cy="4356100"/>
            </a:xfrm>
            <a:custGeom>
              <a:avLst/>
              <a:gdLst/>
              <a:ahLst/>
              <a:cxnLst/>
              <a:rect l="l" t="t" r="r" b="b"/>
              <a:pathLst>
                <a:path w="7705725" h="4356100">
                  <a:moveTo>
                    <a:pt x="0" y="4355846"/>
                  </a:moveTo>
                  <a:lnTo>
                    <a:pt x="7705598" y="4355846"/>
                  </a:lnTo>
                  <a:lnTo>
                    <a:pt x="7705598" y="0"/>
                  </a:lnTo>
                  <a:lnTo>
                    <a:pt x="0" y="0"/>
                  </a:lnTo>
                  <a:lnTo>
                    <a:pt x="0" y="435584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000" y="3464257"/>
            <a:ext cx="11658600" cy="4325543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4-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r>
              <a:rPr sz="3600" b="1" spc="-12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20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8-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Set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Up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and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Configure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Workspace</a:t>
            </a:r>
            <a:r>
              <a:rPr sz="6000" b="1" spc="-6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S/4HANA</a:t>
            </a:r>
            <a:r>
              <a:rPr sz="6000" b="1" spc="-16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Transformations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731" y="1632204"/>
            <a:ext cx="11155680" cy="4714240"/>
          </a:xfrm>
          <a:custGeom>
            <a:avLst/>
            <a:gdLst/>
            <a:ahLst/>
            <a:cxnLst/>
            <a:rect l="l" t="t" r="r" b="b"/>
            <a:pathLst>
              <a:path w="11155680" h="4714240">
                <a:moveTo>
                  <a:pt x="10940542" y="0"/>
                </a:moveTo>
                <a:lnTo>
                  <a:pt x="215188" y="0"/>
                </a:lnTo>
                <a:lnTo>
                  <a:pt x="165847" y="5685"/>
                </a:lnTo>
                <a:lnTo>
                  <a:pt x="120553" y="21879"/>
                </a:lnTo>
                <a:lnTo>
                  <a:pt x="80598" y="47286"/>
                </a:lnTo>
                <a:lnTo>
                  <a:pt x="47274" y="80610"/>
                </a:lnTo>
                <a:lnTo>
                  <a:pt x="21871" y="120557"/>
                </a:lnTo>
                <a:lnTo>
                  <a:pt x="5683" y="165831"/>
                </a:lnTo>
                <a:lnTo>
                  <a:pt x="0" y="215137"/>
                </a:lnTo>
                <a:lnTo>
                  <a:pt x="0" y="4498543"/>
                </a:lnTo>
                <a:lnTo>
                  <a:pt x="5683" y="4547884"/>
                </a:lnTo>
                <a:lnTo>
                  <a:pt x="21871" y="4593178"/>
                </a:lnTo>
                <a:lnTo>
                  <a:pt x="47274" y="4633133"/>
                </a:lnTo>
                <a:lnTo>
                  <a:pt x="80598" y="4666457"/>
                </a:lnTo>
                <a:lnTo>
                  <a:pt x="120553" y="4691860"/>
                </a:lnTo>
                <a:lnTo>
                  <a:pt x="165847" y="4708048"/>
                </a:lnTo>
                <a:lnTo>
                  <a:pt x="215188" y="4713732"/>
                </a:lnTo>
                <a:lnTo>
                  <a:pt x="10940542" y="4713732"/>
                </a:lnTo>
                <a:lnTo>
                  <a:pt x="10989848" y="4708048"/>
                </a:lnTo>
                <a:lnTo>
                  <a:pt x="11035122" y="4691860"/>
                </a:lnTo>
                <a:lnTo>
                  <a:pt x="11075069" y="4666457"/>
                </a:lnTo>
                <a:lnTo>
                  <a:pt x="11108393" y="4633133"/>
                </a:lnTo>
                <a:lnTo>
                  <a:pt x="11133800" y="4593178"/>
                </a:lnTo>
                <a:lnTo>
                  <a:pt x="11149994" y="4547884"/>
                </a:lnTo>
                <a:lnTo>
                  <a:pt x="11155680" y="4498543"/>
                </a:lnTo>
                <a:lnTo>
                  <a:pt x="11155680" y="215137"/>
                </a:lnTo>
                <a:lnTo>
                  <a:pt x="11149994" y="165831"/>
                </a:lnTo>
                <a:lnTo>
                  <a:pt x="11133800" y="120557"/>
                </a:lnTo>
                <a:lnTo>
                  <a:pt x="11108393" y="80610"/>
                </a:lnTo>
                <a:lnTo>
                  <a:pt x="11075069" y="47286"/>
                </a:lnTo>
                <a:lnTo>
                  <a:pt x="11035122" y="21879"/>
                </a:lnTo>
                <a:lnTo>
                  <a:pt x="10989848" y="5685"/>
                </a:lnTo>
                <a:lnTo>
                  <a:pt x="1094054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7517" y="5140643"/>
            <a:ext cx="7463790" cy="70929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3.</a:t>
            </a:r>
            <a:r>
              <a:rPr sz="1800" b="1" spc="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Get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started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preparation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service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latin typeface="Arial MT"/>
                <a:cs typeface="Arial MT"/>
              </a:rPr>
              <a:t>Understand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started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quickly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possible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39" y="240538"/>
            <a:ext cx="8258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Set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up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configure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 workspace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59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Agenda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298" y="1828800"/>
            <a:ext cx="10735945" cy="4360545"/>
            <a:chOff x="733298" y="1828800"/>
            <a:chExt cx="10735945" cy="4360545"/>
          </a:xfrm>
        </p:grpSpPr>
        <p:sp>
          <p:nvSpPr>
            <p:cNvPr id="7" name="object 7"/>
            <p:cNvSpPr/>
            <p:nvPr/>
          </p:nvSpPr>
          <p:spPr>
            <a:xfrm>
              <a:off x="738378" y="3118866"/>
              <a:ext cx="10725785" cy="0"/>
            </a:xfrm>
            <a:custGeom>
              <a:avLst/>
              <a:gdLst/>
              <a:ahLst/>
              <a:cxnLst/>
              <a:rect l="l" t="t" r="r" b="b"/>
              <a:pathLst>
                <a:path w="10725785">
                  <a:moveTo>
                    <a:pt x="0" y="0"/>
                  </a:moveTo>
                  <a:lnTo>
                    <a:pt x="10725277" y="0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3273552"/>
              <a:ext cx="1290828" cy="12908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448" y="4898135"/>
              <a:ext cx="1290828" cy="12908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20" y="1828800"/>
              <a:ext cx="1508760" cy="10927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47517" y="1846138"/>
            <a:ext cx="8392160" cy="2527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28130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best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practice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setup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 marR="240029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latin typeface="Arial MT"/>
                <a:cs typeface="Arial MT"/>
              </a:rPr>
              <a:t>Learn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configurations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Signavio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workspace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recommended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enable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successful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Signavio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solutions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280670" indent="-268605">
              <a:lnSpc>
                <a:spcPct val="100000"/>
              </a:lnSpc>
              <a:spcBef>
                <a:spcPts val="1440"/>
              </a:spcBef>
              <a:buAutoNum type="arabicPeriod" startAt="2"/>
              <a:tabLst>
                <a:tab pos="281305" algn="l"/>
              </a:tabLst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Recommended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integrations</a:t>
            </a:r>
            <a:r>
              <a:rPr sz="18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other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systems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605"/>
              </a:spcBef>
            </a:pPr>
            <a:r>
              <a:rPr sz="1600" dirty="0">
                <a:latin typeface="Arial MT"/>
                <a:cs typeface="Arial MT"/>
              </a:rPr>
              <a:t>Learn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surrounding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systems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also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considered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are</a:t>
            </a:r>
            <a:endParaRPr sz="1600" dirty="0">
              <a:latin typeface="Arial MT"/>
              <a:cs typeface="Arial MT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workspace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configuration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377" y="4726685"/>
            <a:ext cx="10725785" cy="0"/>
          </a:xfrm>
          <a:custGeom>
            <a:avLst/>
            <a:gdLst/>
            <a:ahLst/>
            <a:cxnLst/>
            <a:rect l="l" t="t" r="r" b="b"/>
            <a:pathLst>
              <a:path w="10725785">
                <a:moveTo>
                  <a:pt x="0" y="0"/>
                </a:moveTo>
                <a:lnTo>
                  <a:pt x="10725277" y="0"/>
                </a:lnTo>
              </a:path>
            </a:pathLst>
          </a:custGeom>
          <a:ln w="999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914" y="529992"/>
            <a:ext cx="431037" cy="6572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11" grpId="0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8258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Set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up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configure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 workspace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0956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setup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898" y="1611579"/>
            <a:ext cx="77952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addition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general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implementation,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SAP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S/4HANA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configurations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recommended: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7905" y="2383282"/>
            <a:ext cx="7867650" cy="3969385"/>
            <a:chOff x="517905" y="2383282"/>
            <a:chExt cx="7867650" cy="39693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2389632"/>
              <a:ext cx="7854696" cy="39563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255" y="2389632"/>
              <a:ext cx="7854950" cy="3956685"/>
            </a:xfrm>
            <a:custGeom>
              <a:avLst/>
              <a:gdLst/>
              <a:ahLst/>
              <a:cxnLst/>
              <a:rect l="l" t="t" r="r" b="b"/>
              <a:pathLst>
                <a:path w="7854950" h="3956685">
                  <a:moveTo>
                    <a:pt x="0" y="72770"/>
                  </a:moveTo>
                  <a:lnTo>
                    <a:pt x="5720" y="44469"/>
                  </a:lnTo>
                  <a:lnTo>
                    <a:pt x="21320" y="21336"/>
                  </a:lnTo>
                  <a:lnTo>
                    <a:pt x="44459" y="5726"/>
                  </a:lnTo>
                  <a:lnTo>
                    <a:pt x="72796" y="0"/>
                  </a:lnTo>
                  <a:lnTo>
                    <a:pt x="7781925" y="0"/>
                  </a:lnTo>
                  <a:lnTo>
                    <a:pt x="7810226" y="5726"/>
                  </a:lnTo>
                  <a:lnTo>
                    <a:pt x="7833360" y="21336"/>
                  </a:lnTo>
                  <a:lnTo>
                    <a:pt x="7848969" y="44469"/>
                  </a:lnTo>
                  <a:lnTo>
                    <a:pt x="7854696" y="72770"/>
                  </a:lnTo>
                  <a:lnTo>
                    <a:pt x="7854696" y="3883507"/>
                  </a:lnTo>
                  <a:lnTo>
                    <a:pt x="7848969" y="3911844"/>
                  </a:lnTo>
                  <a:lnTo>
                    <a:pt x="7833360" y="3934983"/>
                  </a:lnTo>
                  <a:lnTo>
                    <a:pt x="7810226" y="3950583"/>
                  </a:lnTo>
                  <a:lnTo>
                    <a:pt x="7781925" y="3956304"/>
                  </a:lnTo>
                  <a:lnTo>
                    <a:pt x="72796" y="3956304"/>
                  </a:lnTo>
                  <a:lnTo>
                    <a:pt x="44459" y="3950583"/>
                  </a:lnTo>
                  <a:lnTo>
                    <a:pt x="21320" y="3934983"/>
                  </a:lnTo>
                  <a:lnTo>
                    <a:pt x="5720" y="3911844"/>
                  </a:lnTo>
                  <a:lnTo>
                    <a:pt x="0" y="3883507"/>
                  </a:lnTo>
                  <a:lnTo>
                    <a:pt x="0" y="72770"/>
                  </a:lnTo>
                  <a:close/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2567940"/>
              <a:ext cx="7514844" cy="5059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" y="3188208"/>
              <a:ext cx="7514844" cy="5059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43" y="3806952"/>
              <a:ext cx="7514844" cy="5059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4427220"/>
              <a:ext cx="7514844" cy="5059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943" y="5045964"/>
              <a:ext cx="7514844" cy="50596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9287" y="2590876"/>
            <a:ext cx="7118984" cy="293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Notation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BPMN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Modeling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Subset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activation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notations,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Maps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fit-to-standard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workshop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integrations,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delta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requirements,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RICEFW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Dictionary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repository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delta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requirements,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transactions,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systems,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org.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roles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Workspace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2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Accelerators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(incl.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models,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practices),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approval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workflows,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governance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processes,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controls,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KPIs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944" y="5666232"/>
            <a:ext cx="7514844" cy="5044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9287" y="5689498"/>
            <a:ext cx="6797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fit-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to-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workshop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REALIZE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phase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65247" y="2325179"/>
            <a:ext cx="2722880" cy="3125470"/>
            <a:chOff x="8965247" y="2325179"/>
            <a:chExt cx="2722880" cy="312547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2504" y="2691588"/>
              <a:ext cx="1578635" cy="20951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15829" y="2329942"/>
              <a:ext cx="1867535" cy="2672080"/>
            </a:xfrm>
            <a:custGeom>
              <a:avLst/>
              <a:gdLst/>
              <a:ahLst/>
              <a:cxnLst/>
              <a:rect l="l" t="t" r="r" b="b"/>
              <a:pathLst>
                <a:path w="1867534" h="2672079">
                  <a:moveTo>
                    <a:pt x="0" y="2671952"/>
                  </a:moveTo>
                  <a:lnTo>
                    <a:pt x="1867280" y="2671952"/>
                  </a:lnTo>
                  <a:lnTo>
                    <a:pt x="1867280" y="0"/>
                  </a:lnTo>
                  <a:lnTo>
                    <a:pt x="0" y="0"/>
                  </a:lnTo>
                  <a:lnTo>
                    <a:pt x="0" y="2671952"/>
                  </a:lnTo>
                  <a:close/>
                </a:path>
              </a:pathLst>
            </a:custGeom>
            <a:ln w="952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175" y="2514600"/>
              <a:ext cx="1901952" cy="26761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404349" y="2509774"/>
              <a:ext cx="1911985" cy="2686050"/>
            </a:xfrm>
            <a:custGeom>
              <a:avLst/>
              <a:gdLst/>
              <a:ahLst/>
              <a:cxnLst/>
              <a:rect l="l" t="t" r="r" b="b"/>
              <a:pathLst>
                <a:path w="1911984" h="2686050">
                  <a:moveTo>
                    <a:pt x="0" y="2685669"/>
                  </a:moveTo>
                  <a:lnTo>
                    <a:pt x="1911477" y="2685669"/>
                  </a:lnTo>
                  <a:lnTo>
                    <a:pt x="1911477" y="0"/>
                  </a:lnTo>
                  <a:lnTo>
                    <a:pt x="0" y="0"/>
                  </a:lnTo>
                  <a:lnTo>
                    <a:pt x="0" y="268566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4835" y="2708148"/>
              <a:ext cx="1923287" cy="27325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70009" y="2703322"/>
              <a:ext cx="1932939" cy="2742565"/>
            </a:xfrm>
            <a:custGeom>
              <a:avLst/>
              <a:gdLst/>
              <a:ahLst/>
              <a:cxnLst/>
              <a:rect l="l" t="t" r="r" b="b"/>
              <a:pathLst>
                <a:path w="1932940" h="2742565">
                  <a:moveTo>
                    <a:pt x="0" y="2742056"/>
                  </a:moveTo>
                  <a:lnTo>
                    <a:pt x="1932813" y="2742056"/>
                  </a:lnTo>
                  <a:lnTo>
                    <a:pt x="1932813" y="0"/>
                  </a:lnTo>
                  <a:lnTo>
                    <a:pt x="0" y="0"/>
                  </a:lnTo>
                  <a:lnTo>
                    <a:pt x="0" y="2742056"/>
                  </a:lnTo>
                  <a:close/>
                </a:path>
              </a:pathLst>
            </a:custGeom>
            <a:ln w="952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16948" y="5618479"/>
            <a:ext cx="24841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Workspace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S/4HANA Transformation Documentation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512302" y="2390394"/>
            <a:ext cx="279400" cy="3956685"/>
          </a:xfrm>
          <a:custGeom>
            <a:avLst/>
            <a:gdLst/>
            <a:ahLst/>
            <a:cxnLst/>
            <a:rect l="l" t="t" r="r" b="b"/>
            <a:pathLst>
              <a:path w="279400" h="3956685">
                <a:moveTo>
                  <a:pt x="0" y="0"/>
                </a:moveTo>
                <a:lnTo>
                  <a:pt x="54256" y="5127"/>
                </a:lnTo>
                <a:lnTo>
                  <a:pt x="98583" y="19113"/>
                </a:lnTo>
                <a:lnTo>
                  <a:pt x="128480" y="39862"/>
                </a:lnTo>
                <a:lnTo>
                  <a:pt x="139446" y="65277"/>
                </a:lnTo>
                <a:lnTo>
                  <a:pt x="139446" y="1912873"/>
                </a:lnTo>
                <a:lnTo>
                  <a:pt x="150411" y="1938289"/>
                </a:lnTo>
                <a:lnTo>
                  <a:pt x="180308" y="1959038"/>
                </a:lnTo>
                <a:lnTo>
                  <a:pt x="224635" y="1973024"/>
                </a:lnTo>
                <a:lnTo>
                  <a:pt x="278892" y="1978151"/>
                </a:lnTo>
                <a:lnTo>
                  <a:pt x="224635" y="1983279"/>
                </a:lnTo>
                <a:lnTo>
                  <a:pt x="180308" y="1997265"/>
                </a:lnTo>
                <a:lnTo>
                  <a:pt x="150411" y="2018014"/>
                </a:lnTo>
                <a:lnTo>
                  <a:pt x="139446" y="2043429"/>
                </a:lnTo>
                <a:lnTo>
                  <a:pt x="139446" y="3891076"/>
                </a:lnTo>
                <a:lnTo>
                  <a:pt x="128480" y="3916468"/>
                </a:lnTo>
                <a:lnTo>
                  <a:pt x="98583" y="3937201"/>
                </a:lnTo>
                <a:lnTo>
                  <a:pt x="54256" y="3951178"/>
                </a:lnTo>
                <a:lnTo>
                  <a:pt x="0" y="3956304"/>
                </a:lnTo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68623" y="262552"/>
            <a:ext cx="894411" cy="68998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053833" y="6342684"/>
            <a:ext cx="1233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Further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covered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-2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this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unit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3204" y="3995927"/>
            <a:ext cx="6442075" cy="2459990"/>
          </a:xfrm>
          <a:custGeom>
            <a:avLst/>
            <a:gdLst/>
            <a:ahLst/>
            <a:cxnLst/>
            <a:rect l="l" t="t" r="r" b="b"/>
            <a:pathLst>
              <a:path w="6442075" h="2459990">
                <a:moveTo>
                  <a:pt x="76200" y="38100"/>
                </a:moveTo>
                <a:lnTo>
                  <a:pt x="0" y="0"/>
                </a:lnTo>
                <a:lnTo>
                  <a:pt x="0" y="76200"/>
                </a:lnTo>
                <a:lnTo>
                  <a:pt x="76200" y="38100"/>
                </a:lnTo>
                <a:close/>
              </a:path>
              <a:path w="6442075" h="2459990">
                <a:moveTo>
                  <a:pt x="77724" y="675132"/>
                </a:moveTo>
                <a:lnTo>
                  <a:pt x="1524" y="637032"/>
                </a:lnTo>
                <a:lnTo>
                  <a:pt x="1524" y="713232"/>
                </a:lnTo>
                <a:lnTo>
                  <a:pt x="77724" y="675132"/>
                </a:lnTo>
                <a:close/>
              </a:path>
              <a:path w="6442075" h="2459990">
                <a:moveTo>
                  <a:pt x="79248" y="1914144"/>
                </a:moveTo>
                <a:lnTo>
                  <a:pt x="3048" y="1876044"/>
                </a:lnTo>
                <a:lnTo>
                  <a:pt x="3048" y="1952244"/>
                </a:lnTo>
                <a:lnTo>
                  <a:pt x="79248" y="1914144"/>
                </a:lnTo>
                <a:close/>
              </a:path>
              <a:path w="6442075" h="2459990">
                <a:moveTo>
                  <a:pt x="6441961" y="2421636"/>
                </a:moveTo>
                <a:lnTo>
                  <a:pt x="6365761" y="2383536"/>
                </a:lnTo>
                <a:lnTo>
                  <a:pt x="6365761" y="2459736"/>
                </a:lnTo>
                <a:lnTo>
                  <a:pt x="6441961" y="242163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/>
      <p:bldP spid="17" grpId="0"/>
      <p:bldP spid="25" grpId="0"/>
      <p:bldP spid="26" grpId="0" animBg="1"/>
      <p:bldP spid="28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559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Suite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An</a:t>
            </a:r>
            <a:r>
              <a:rPr sz="20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2772"/>
            <a:ext cx="5162550" cy="459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1800" dirty="0">
              <a:latin typeface="Arial"/>
              <a:cs typeface="Arial"/>
            </a:endParaRPr>
          </a:p>
          <a:p>
            <a:pPr marL="12700" marR="27495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Stakeholder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alignment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collaboration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across departments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mining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Arial MT"/>
                <a:cs typeface="Arial MT"/>
              </a:rPr>
              <a:t>Complete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analysis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enterprise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transformations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operational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excellence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programs</a:t>
            </a:r>
            <a:endParaRPr sz="1600" dirty="0">
              <a:latin typeface="Arial MT"/>
              <a:cs typeface="Arial MT"/>
            </a:endParaRPr>
          </a:p>
          <a:p>
            <a:pPr marL="12700" marR="764540">
              <a:lnSpc>
                <a:spcPct val="100000"/>
              </a:lnSpc>
              <a:spcBef>
                <a:spcPts val="149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modeling </a:t>
            </a:r>
            <a:r>
              <a:rPr sz="1600" spc="-10" dirty="0">
                <a:latin typeface="Arial MT"/>
                <a:cs typeface="Arial MT"/>
              </a:rPr>
              <a:t>Standardized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journey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management, </a:t>
            </a:r>
            <a:r>
              <a:rPr sz="1600" dirty="0">
                <a:latin typeface="Arial MT"/>
                <a:cs typeface="Arial MT"/>
              </a:rPr>
              <a:t>simulation,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modeling</a:t>
            </a:r>
            <a:endParaRPr sz="1600" dirty="0">
              <a:latin typeface="Arial MT"/>
              <a:cs typeface="Arial MT"/>
            </a:endParaRPr>
          </a:p>
          <a:p>
            <a:pPr marL="12700" marR="88900" algn="just">
              <a:lnSpc>
                <a:spcPct val="100000"/>
              </a:lnSpc>
              <a:spcBef>
                <a:spcPts val="1505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governance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execution </a:t>
            </a:r>
            <a:r>
              <a:rPr sz="1600" spc="-10" dirty="0">
                <a:latin typeface="Arial MT"/>
                <a:cs typeface="Arial MT"/>
              </a:rPr>
              <a:t>Maintaining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organizational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regulatory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compliance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documented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accelerators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Arial MT"/>
                <a:cs typeface="Arial MT"/>
              </a:rPr>
              <a:t>Speeding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value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pre-</a:t>
            </a:r>
            <a:r>
              <a:rPr sz="1600" dirty="0">
                <a:latin typeface="Arial MT"/>
                <a:cs typeface="Arial MT"/>
              </a:rPr>
              <a:t>configured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value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accelerators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resources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fingertips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5747" y="976883"/>
            <a:ext cx="5667756" cy="5666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8701" y="1256741"/>
            <a:ext cx="1255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User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Groups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9450" y="1256741"/>
            <a:ext cx="1536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600" b="1" spc="-1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Roles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74209" y="1847088"/>
            <a:ext cx="5933440" cy="4617720"/>
            <a:chOff x="4474209" y="1847088"/>
            <a:chExt cx="5933440" cy="4617720"/>
          </a:xfrm>
        </p:grpSpPr>
        <p:sp>
          <p:nvSpPr>
            <p:cNvPr id="5" name="object 5"/>
            <p:cNvSpPr/>
            <p:nvPr/>
          </p:nvSpPr>
          <p:spPr>
            <a:xfrm>
              <a:off x="7043927" y="1967484"/>
              <a:ext cx="1620520" cy="4378960"/>
            </a:xfrm>
            <a:custGeom>
              <a:avLst/>
              <a:gdLst/>
              <a:ahLst/>
              <a:cxnLst/>
              <a:rect l="l" t="t" r="r" b="b"/>
              <a:pathLst>
                <a:path w="1620520" h="4378960">
                  <a:moveTo>
                    <a:pt x="1620012" y="0"/>
                  </a:moveTo>
                  <a:lnTo>
                    <a:pt x="0" y="0"/>
                  </a:lnTo>
                  <a:lnTo>
                    <a:pt x="0" y="4378452"/>
                  </a:lnTo>
                  <a:lnTo>
                    <a:pt x="1620012" y="437845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3927" y="1967484"/>
              <a:ext cx="1620520" cy="4378960"/>
            </a:xfrm>
            <a:custGeom>
              <a:avLst/>
              <a:gdLst/>
              <a:ahLst/>
              <a:cxnLst/>
              <a:rect l="l" t="t" r="r" b="b"/>
              <a:pathLst>
                <a:path w="1620520" h="4378960">
                  <a:moveTo>
                    <a:pt x="0" y="4378452"/>
                  </a:moveTo>
                  <a:lnTo>
                    <a:pt x="1620012" y="4378452"/>
                  </a:lnTo>
                  <a:lnTo>
                    <a:pt x="1620012" y="0"/>
                  </a:lnTo>
                  <a:lnTo>
                    <a:pt x="0" y="0"/>
                  </a:lnTo>
                  <a:lnTo>
                    <a:pt x="0" y="4378452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46213" y="1866138"/>
              <a:ext cx="3342640" cy="4579620"/>
            </a:xfrm>
            <a:custGeom>
              <a:avLst/>
              <a:gdLst/>
              <a:ahLst/>
              <a:cxnLst/>
              <a:rect l="l" t="t" r="r" b="b"/>
              <a:pathLst>
                <a:path w="3342640" h="4579620">
                  <a:moveTo>
                    <a:pt x="0" y="4579620"/>
                  </a:moveTo>
                  <a:lnTo>
                    <a:pt x="3342131" y="4579620"/>
                  </a:lnTo>
                  <a:lnTo>
                    <a:pt x="3342131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0559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80559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28717" y="4389246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 indent="-1841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Experts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32177" y="1959610"/>
            <a:ext cx="5101590" cy="1402715"/>
            <a:chOff x="1932177" y="1959610"/>
            <a:chExt cx="5101590" cy="1402715"/>
          </a:xfrm>
        </p:grpSpPr>
        <p:sp>
          <p:nvSpPr>
            <p:cNvPr id="12" name="object 12"/>
            <p:cNvSpPr/>
            <p:nvPr/>
          </p:nvSpPr>
          <p:spPr>
            <a:xfrm>
              <a:off x="1938527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38527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0560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0560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9860" y="2777744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5080" indent="-5969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Solution Admin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32177" y="2057400"/>
            <a:ext cx="4223385" cy="4295140"/>
            <a:chOff x="1932177" y="2057400"/>
            <a:chExt cx="4223385" cy="4295140"/>
          </a:xfrm>
        </p:grpSpPr>
        <p:sp>
          <p:nvSpPr>
            <p:cNvPr id="18" name="object 18"/>
            <p:cNvSpPr/>
            <p:nvPr/>
          </p:nvSpPr>
          <p:spPr>
            <a:xfrm>
              <a:off x="1938527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38527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38527" y="4956048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8527" y="4956048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2057400"/>
              <a:ext cx="797051" cy="7985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3675888"/>
              <a:ext cx="797051" cy="7985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739" y="3829811"/>
              <a:ext cx="676656" cy="6781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739" y="5218176"/>
              <a:ext cx="676656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83" y="3675888"/>
              <a:ext cx="797051" cy="7985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481573" y="4389246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52069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Owner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3675888"/>
            <a:ext cx="798576" cy="79857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380353" y="4389246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74209" y="4949697"/>
            <a:ext cx="2559685" cy="1402715"/>
            <a:chOff x="4474209" y="4949697"/>
            <a:chExt cx="2559685" cy="1402715"/>
          </a:xfrm>
        </p:grpSpPr>
        <p:sp>
          <p:nvSpPr>
            <p:cNvPr id="31" name="object 31"/>
            <p:cNvSpPr/>
            <p:nvPr/>
          </p:nvSpPr>
          <p:spPr>
            <a:xfrm>
              <a:off x="4480559" y="4956047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80559" y="4956047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35957" y="5778195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1714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Experts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11623" y="5064252"/>
            <a:ext cx="1544320" cy="798830"/>
            <a:chOff x="4611623" y="5064252"/>
            <a:chExt cx="1544320" cy="79883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5064252"/>
              <a:ext cx="797051" cy="7985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83" y="5064252"/>
              <a:ext cx="797051" cy="79857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83986" y="5778195"/>
            <a:ext cx="561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5080" indent="-508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Owner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5064252"/>
            <a:ext cx="798576" cy="79857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380353" y="5778195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4" y="2057400"/>
            <a:ext cx="797051" cy="79857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5509514" y="2777744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marR="5080" indent="-6731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Project </a:t>
            </a:r>
            <a:r>
              <a:rPr sz="1200" spc="-20" dirty="0">
                <a:latin typeface="Arial MT"/>
                <a:cs typeface="Arial MT"/>
              </a:rPr>
              <a:t>Lead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2057400"/>
            <a:ext cx="798576" cy="79857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380353" y="2777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65464" y="1967483"/>
            <a:ext cx="1620520" cy="4378960"/>
          </a:xfrm>
          <a:custGeom>
            <a:avLst/>
            <a:gdLst/>
            <a:ahLst/>
            <a:cxnLst/>
            <a:rect l="l" t="t" r="r" b="b"/>
            <a:pathLst>
              <a:path w="1620520" h="4378960">
                <a:moveTo>
                  <a:pt x="1620012" y="0"/>
                </a:moveTo>
                <a:lnTo>
                  <a:pt x="0" y="0"/>
                </a:lnTo>
                <a:lnTo>
                  <a:pt x="0" y="4378452"/>
                </a:lnTo>
                <a:lnTo>
                  <a:pt x="1620012" y="4378452"/>
                </a:lnTo>
                <a:lnTo>
                  <a:pt x="162001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664702" y="1965960"/>
            <a:ext cx="1621155" cy="4380230"/>
          </a:xfrm>
          <a:prstGeom prst="rect">
            <a:avLst/>
          </a:prstGeom>
          <a:ln w="12700">
            <a:solidFill>
              <a:srgbClr val="4949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135890" marR="21844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Signavio </a:t>
            </a:r>
            <a:r>
              <a:rPr sz="1200" spc="-25" dirty="0">
                <a:latin typeface="Arial MT"/>
                <a:cs typeface="Arial MT"/>
              </a:rPr>
              <a:t>Value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Accelerators Content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93748" y="1847088"/>
            <a:ext cx="8328659" cy="4617720"/>
            <a:chOff x="1793748" y="1847088"/>
            <a:chExt cx="8328659" cy="461772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7755" y="3776472"/>
              <a:ext cx="644651" cy="4922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12798" y="1866138"/>
              <a:ext cx="2664460" cy="4579620"/>
            </a:xfrm>
            <a:custGeom>
              <a:avLst/>
              <a:gdLst/>
              <a:ahLst/>
              <a:cxnLst/>
              <a:rect l="l" t="t" r="r" b="b"/>
              <a:pathLst>
                <a:path w="2664460" h="4579620">
                  <a:moveTo>
                    <a:pt x="0" y="4579620"/>
                  </a:moveTo>
                  <a:lnTo>
                    <a:pt x="2663952" y="4579620"/>
                  </a:lnTo>
                  <a:lnTo>
                    <a:pt x="2663952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02658" y="1866138"/>
              <a:ext cx="2522220" cy="4579620"/>
            </a:xfrm>
            <a:custGeom>
              <a:avLst/>
              <a:gdLst/>
              <a:ahLst/>
              <a:cxnLst/>
              <a:rect l="l" t="t" r="r" b="b"/>
              <a:pathLst>
                <a:path w="2522220" h="4579620">
                  <a:moveTo>
                    <a:pt x="0" y="4579620"/>
                  </a:moveTo>
                  <a:lnTo>
                    <a:pt x="2522219" y="4579620"/>
                  </a:lnTo>
                  <a:lnTo>
                    <a:pt x="2522219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60" y="2084832"/>
              <a:ext cx="815339" cy="8153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2" y="2115312"/>
              <a:ext cx="690372" cy="7254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2148840"/>
              <a:ext cx="670559" cy="6431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201154" y="2745740"/>
            <a:ext cx="1255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Approved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Process Landscape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190231" y="3672840"/>
            <a:ext cx="1316990" cy="2182495"/>
            <a:chOff x="7190231" y="3672840"/>
            <a:chExt cx="1316990" cy="218249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1" y="3672840"/>
              <a:ext cx="690372" cy="7254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1" y="5129784"/>
              <a:ext cx="690372" cy="7254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3713988"/>
              <a:ext cx="670559" cy="6431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5169408"/>
              <a:ext cx="670559" cy="64465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201154" y="4311522"/>
            <a:ext cx="1382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Lead-to-</a:t>
            </a:r>
            <a:r>
              <a:rPr sz="1200" spc="-20" dirty="0">
                <a:latin typeface="Arial MT"/>
                <a:cs typeface="Arial MT"/>
              </a:rPr>
              <a:t>Cash </a:t>
            </a:r>
            <a:r>
              <a:rPr sz="1200" dirty="0">
                <a:latin typeface="Arial MT"/>
                <a:cs typeface="Arial MT"/>
              </a:rPr>
              <a:t>Workstream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Results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01154" y="5778195"/>
            <a:ext cx="1382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Source-to-</a:t>
            </a:r>
            <a:r>
              <a:rPr sz="1200" spc="-25" dirty="0">
                <a:latin typeface="Arial MT"/>
                <a:cs typeface="Arial MT"/>
              </a:rPr>
              <a:t>Pay </a:t>
            </a:r>
            <a:r>
              <a:rPr sz="1200" dirty="0">
                <a:latin typeface="Arial MT"/>
                <a:cs typeface="Arial MT"/>
              </a:rPr>
              <a:t>Workstream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Results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0431" y="3672840"/>
            <a:ext cx="690372" cy="725424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7033006" y="1256741"/>
            <a:ext cx="262953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25400"/>
                </a:solidFill>
                <a:latin typeface="Arial"/>
                <a:cs typeface="Arial"/>
              </a:rPr>
              <a:t>Folder</a:t>
            </a:r>
            <a:r>
              <a:rPr sz="1600" b="1" spc="-50" dirty="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25400"/>
                </a:solidFill>
                <a:latin typeface="Arial"/>
                <a:cs typeface="Arial"/>
              </a:rPr>
              <a:t>Structure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E25400"/>
                </a:solidFill>
                <a:latin typeface="Arial MT"/>
                <a:cs typeface="Arial MT"/>
              </a:rPr>
              <a:t>(Central</a:t>
            </a:r>
            <a:r>
              <a:rPr sz="1600" spc="-60" dirty="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25400"/>
                </a:solidFill>
                <a:latin typeface="Arial MT"/>
                <a:cs typeface="Arial MT"/>
              </a:rPr>
              <a:t>Process</a:t>
            </a:r>
            <a:r>
              <a:rPr sz="1600" spc="-65" dirty="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25400"/>
                </a:solidFill>
                <a:latin typeface="Arial MT"/>
                <a:cs typeface="Arial MT"/>
              </a:rPr>
              <a:t>Repository)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7287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setup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94442" y="271662"/>
            <a:ext cx="894411" cy="689981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1944877" y="2926842"/>
            <a:ext cx="2513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Workspace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Administrator(s)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44877" y="4503165"/>
            <a:ext cx="2513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Workstream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L2C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44877" y="5891580"/>
            <a:ext cx="25133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753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Workstream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S2P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6" grpId="0"/>
      <p:bldP spid="27" grpId="0"/>
      <p:bldP spid="29" grpId="0"/>
      <p:bldP spid="33" grpId="0"/>
      <p:bldP spid="37" grpId="0"/>
      <p:bldP spid="39" grpId="0"/>
      <p:bldP spid="41" grpId="0"/>
      <p:bldP spid="43" grpId="0"/>
      <p:bldP spid="44" grpId="0" animBg="1"/>
      <p:bldP spid="45" grpId="0" animBg="1"/>
      <p:bldP spid="53" grpId="0"/>
      <p:bldP spid="59" grpId="0"/>
      <p:bldP spid="60" grpId="0"/>
      <p:bldP spid="62" grpId="0"/>
      <p:bldP spid="63" grpId="0"/>
      <p:bldP spid="65" grpId="0"/>
      <p:bldP spid="66" grpId="0"/>
      <p:bldP spid="6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338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12030" y="1949195"/>
            <a:ext cx="3053715" cy="3680460"/>
            <a:chOff x="4612030" y="1949195"/>
            <a:chExt cx="3053715" cy="3680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030" y="2165367"/>
              <a:ext cx="2947442" cy="34638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45862" y="3962526"/>
              <a:ext cx="1377315" cy="1003300"/>
            </a:xfrm>
            <a:custGeom>
              <a:avLst/>
              <a:gdLst/>
              <a:ahLst/>
              <a:cxnLst/>
              <a:rect l="l" t="t" r="r" b="b"/>
              <a:pathLst>
                <a:path w="1377315" h="1003300">
                  <a:moveTo>
                    <a:pt x="210256" y="591941"/>
                  </a:moveTo>
                  <a:lnTo>
                    <a:pt x="165608" y="598424"/>
                  </a:lnTo>
                  <a:lnTo>
                    <a:pt x="124710" y="617247"/>
                  </a:lnTo>
                  <a:lnTo>
                    <a:pt x="0" y="691388"/>
                  </a:lnTo>
                  <a:lnTo>
                    <a:pt x="186562" y="1003173"/>
                  </a:lnTo>
                  <a:lnTo>
                    <a:pt x="289202" y="941705"/>
                  </a:lnTo>
                  <a:lnTo>
                    <a:pt x="205739" y="941705"/>
                  </a:lnTo>
                  <a:lnTo>
                    <a:pt x="63246" y="703580"/>
                  </a:lnTo>
                  <a:lnTo>
                    <a:pt x="128777" y="664337"/>
                  </a:lnTo>
                  <a:lnTo>
                    <a:pt x="174712" y="641762"/>
                  </a:lnTo>
                  <a:lnTo>
                    <a:pt x="200332" y="637762"/>
                  </a:lnTo>
                  <a:lnTo>
                    <a:pt x="308264" y="637762"/>
                  </a:lnTo>
                  <a:lnTo>
                    <a:pt x="293370" y="624713"/>
                  </a:lnTo>
                  <a:lnTo>
                    <a:pt x="277223" y="613330"/>
                  </a:lnTo>
                  <a:lnTo>
                    <a:pt x="260397" y="604329"/>
                  </a:lnTo>
                  <a:lnTo>
                    <a:pt x="242881" y="597709"/>
                  </a:lnTo>
                  <a:lnTo>
                    <a:pt x="224662" y="593471"/>
                  </a:lnTo>
                  <a:lnTo>
                    <a:pt x="210256" y="591941"/>
                  </a:lnTo>
                  <a:close/>
                </a:path>
                <a:path w="1377315" h="1003300">
                  <a:moveTo>
                    <a:pt x="308264" y="637762"/>
                  </a:moveTo>
                  <a:lnTo>
                    <a:pt x="200332" y="637762"/>
                  </a:lnTo>
                  <a:lnTo>
                    <a:pt x="215153" y="639381"/>
                  </a:lnTo>
                  <a:lnTo>
                    <a:pt x="230379" y="643667"/>
                  </a:lnTo>
                  <a:lnTo>
                    <a:pt x="277161" y="675401"/>
                  </a:lnTo>
                  <a:lnTo>
                    <a:pt x="307086" y="716280"/>
                  </a:lnTo>
                  <a:lnTo>
                    <a:pt x="324596" y="750157"/>
                  </a:lnTo>
                  <a:lnTo>
                    <a:pt x="337319" y="795653"/>
                  </a:lnTo>
                  <a:lnTo>
                    <a:pt x="338296" y="809355"/>
                  </a:lnTo>
                  <a:lnTo>
                    <a:pt x="337700" y="822271"/>
                  </a:lnTo>
                  <a:lnTo>
                    <a:pt x="323675" y="859089"/>
                  </a:lnTo>
                  <a:lnTo>
                    <a:pt x="286670" y="892857"/>
                  </a:lnTo>
                  <a:lnTo>
                    <a:pt x="205739" y="941705"/>
                  </a:lnTo>
                  <a:lnTo>
                    <a:pt x="289202" y="941705"/>
                  </a:lnTo>
                  <a:lnTo>
                    <a:pt x="324881" y="918654"/>
                  </a:lnTo>
                  <a:lnTo>
                    <a:pt x="354633" y="891393"/>
                  </a:lnTo>
                  <a:lnTo>
                    <a:pt x="377975" y="852592"/>
                  </a:lnTo>
                  <a:lnTo>
                    <a:pt x="385689" y="804213"/>
                  </a:lnTo>
                  <a:lnTo>
                    <a:pt x="384889" y="790082"/>
                  </a:lnTo>
                  <a:lnTo>
                    <a:pt x="374443" y="742948"/>
                  </a:lnTo>
                  <a:lnTo>
                    <a:pt x="350012" y="691388"/>
                  </a:lnTo>
                  <a:lnTo>
                    <a:pt x="323405" y="653907"/>
                  </a:lnTo>
                  <a:lnTo>
                    <a:pt x="308828" y="638256"/>
                  </a:lnTo>
                  <a:lnTo>
                    <a:pt x="308264" y="637762"/>
                  </a:lnTo>
                  <a:close/>
                </a:path>
                <a:path w="1377315" h="1003300">
                  <a:moveTo>
                    <a:pt x="540130" y="368300"/>
                  </a:moveTo>
                  <a:lnTo>
                    <a:pt x="314705" y="503174"/>
                  </a:lnTo>
                  <a:lnTo>
                    <a:pt x="501268" y="814959"/>
                  </a:lnTo>
                  <a:lnTo>
                    <a:pt x="604014" y="753491"/>
                  </a:lnTo>
                  <a:lnTo>
                    <a:pt x="520446" y="753491"/>
                  </a:lnTo>
                  <a:lnTo>
                    <a:pt x="457073" y="647319"/>
                  </a:lnTo>
                  <a:lnTo>
                    <a:pt x="518243" y="610743"/>
                  </a:lnTo>
                  <a:lnTo>
                    <a:pt x="435101" y="610743"/>
                  </a:lnTo>
                  <a:lnTo>
                    <a:pt x="378078" y="515239"/>
                  </a:lnTo>
                  <a:lnTo>
                    <a:pt x="562228" y="405130"/>
                  </a:lnTo>
                  <a:lnTo>
                    <a:pt x="540130" y="368300"/>
                  </a:lnTo>
                  <a:close/>
                </a:path>
                <a:path w="1377315" h="1003300">
                  <a:moveTo>
                    <a:pt x="711835" y="638937"/>
                  </a:moveTo>
                  <a:lnTo>
                    <a:pt x="520446" y="753491"/>
                  </a:lnTo>
                  <a:lnTo>
                    <a:pt x="604014" y="753491"/>
                  </a:lnTo>
                  <a:lnTo>
                    <a:pt x="733933" y="675767"/>
                  </a:lnTo>
                  <a:lnTo>
                    <a:pt x="711835" y="638937"/>
                  </a:lnTo>
                  <a:close/>
                </a:path>
                <a:path w="1377315" h="1003300">
                  <a:moveTo>
                    <a:pt x="665099" y="293624"/>
                  </a:moveTo>
                  <a:lnTo>
                    <a:pt x="602996" y="330708"/>
                  </a:lnTo>
                  <a:lnTo>
                    <a:pt x="789432" y="642493"/>
                  </a:lnTo>
                  <a:lnTo>
                    <a:pt x="829183" y="618744"/>
                  </a:lnTo>
                  <a:lnTo>
                    <a:pt x="670433" y="353314"/>
                  </a:lnTo>
                  <a:lnTo>
                    <a:pt x="734708" y="353314"/>
                  </a:lnTo>
                  <a:lnTo>
                    <a:pt x="665099" y="293624"/>
                  </a:lnTo>
                  <a:close/>
                </a:path>
                <a:path w="1377315" h="1003300">
                  <a:moveTo>
                    <a:pt x="607567" y="507619"/>
                  </a:moveTo>
                  <a:lnTo>
                    <a:pt x="435101" y="610743"/>
                  </a:lnTo>
                  <a:lnTo>
                    <a:pt x="518243" y="610743"/>
                  </a:lnTo>
                  <a:lnTo>
                    <a:pt x="629538" y="544195"/>
                  </a:lnTo>
                  <a:lnTo>
                    <a:pt x="607567" y="507619"/>
                  </a:lnTo>
                  <a:close/>
                </a:path>
                <a:path w="1377315" h="1003300">
                  <a:moveTo>
                    <a:pt x="734708" y="353314"/>
                  </a:moveTo>
                  <a:lnTo>
                    <a:pt x="670433" y="353314"/>
                  </a:lnTo>
                  <a:lnTo>
                    <a:pt x="919352" y="564769"/>
                  </a:lnTo>
                  <a:lnTo>
                    <a:pt x="956563" y="542544"/>
                  </a:lnTo>
                  <a:lnTo>
                    <a:pt x="949287" y="507492"/>
                  </a:lnTo>
                  <a:lnTo>
                    <a:pt x="913384" y="507492"/>
                  </a:lnTo>
                  <a:lnTo>
                    <a:pt x="905577" y="500443"/>
                  </a:lnTo>
                  <a:lnTo>
                    <a:pt x="895889" y="491870"/>
                  </a:lnTo>
                  <a:lnTo>
                    <a:pt x="870965" y="470154"/>
                  </a:lnTo>
                  <a:lnTo>
                    <a:pt x="734708" y="353314"/>
                  </a:lnTo>
                  <a:close/>
                </a:path>
                <a:path w="1377315" h="1003300">
                  <a:moveTo>
                    <a:pt x="900429" y="152781"/>
                  </a:moveTo>
                  <a:lnTo>
                    <a:pt x="844930" y="186055"/>
                  </a:lnTo>
                  <a:lnTo>
                    <a:pt x="900049" y="447548"/>
                  </a:lnTo>
                  <a:lnTo>
                    <a:pt x="910764" y="496161"/>
                  </a:lnTo>
                  <a:lnTo>
                    <a:pt x="913384" y="507492"/>
                  </a:lnTo>
                  <a:lnTo>
                    <a:pt x="949287" y="507492"/>
                  </a:lnTo>
                  <a:lnTo>
                    <a:pt x="891159" y="227456"/>
                  </a:lnTo>
                  <a:lnTo>
                    <a:pt x="945113" y="227456"/>
                  </a:lnTo>
                  <a:lnTo>
                    <a:pt x="900429" y="152781"/>
                  </a:lnTo>
                  <a:close/>
                </a:path>
                <a:path w="1377315" h="1003300">
                  <a:moveTo>
                    <a:pt x="945113" y="227456"/>
                  </a:moveTo>
                  <a:lnTo>
                    <a:pt x="891159" y="227456"/>
                  </a:lnTo>
                  <a:lnTo>
                    <a:pt x="1047241" y="488315"/>
                  </a:lnTo>
                  <a:lnTo>
                    <a:pt x="1086992" y="464566"/>
                  </a:lnTo>
                  <a:lnTo>
                    <a:pt x="945113" y="227456"/>
                  </a:lnTo>
                  <a:close/>
                </a:path>
                <a:path w="1377315" h="1003300">
                  <a:moveTo>
                    <a:pt x="1190116" y="0"/>
                  </a:moveTo>
                  <a:lnTo>
                    <a:pt x="1144079" y="6572"/>
                  </a:lnTo>
                  <a:lnTo>
                    <a:pt x="1099947" y="25908"/>
                  </a:lnTo>
                  <a:lnTo>
                    <a:pt x="1046686" y="72739"/>
                  </a:lnTo>
                  <a:lnTo>
                    <a:pt x="1018666" y="134239"/>
                  </a:lnTo>
                  <a:lnTo>
                    <a:pt x="1014811" y="169191"/>
                  </a:lnTo>
                  <a:lnTo>
                    <a:pt x="1018682" y="205263"/>
                  </a:lnTo>
                  <a:lnTo>
                    <a:pt x="1030293" y="242431"/>
                  </a:lnTo>
                  <a:lnTo>
                    <a:pt x="1049654" y="280670"/>
                  </a:lnTo>
                  <a:lnTo>
                    <a:pt x="1078039" y="318023"/>
                  </a:lnTo>
                  <a:lnTo>
                    <a:pt x="1114043" y="347853"/>
                  </a:lnTo>
                  <a:lnTo>
                    <a:pt x="1155858" y="367569"/>
                  </a:lnTo>
                  <a:lnTo>
                    <a:pt x="1201292" y="374523"/>
                  </a:lnTo>
                  <a:lnTo>
                    <a:pt x="1224795" y="373120"/>
                  </a:lnTo>
                  <a:lnTo>
                    <a:pt x="1270515" y="360217"/>
                  </a:lnTo>
                  <a:lnTo>
                    <a:pt x="1311969" y="335569"/>
                  </a:lnTo>
                  <a:lnTo>
                    <a:pt x="1317059" y="331065"/>
                  </a:lnTo>
                  <a:lnTo>
                    <a:pt x="1200620" y="331065"/>
                  </a:lnTo>
                  <a:lnTo>
                    <a:pt x="1176020" y="326517"/>
                  </a:lnTo>
                  <a:lnTo>
                    <a:pt x="1130300" y="301736"/>
                  </a:lnTo>
                  <a:lnTo>
                    <a:pt x="1092580" y="255905"/>
                  </a:lnTo>
                  <a:lnTo>
                    <a:pt x="1075007" y="222071"/>
                  </a:lnTo>
                  <a:lnTo>
                    <a:pt x="1060719" y="162357"/>
                  </a:lnTo>
                  <a:lnTo>
                    <a:pt x="1064005" y="136525"/>
                  </a:lnTo>
                  <a:lnTo>
                    <a:pt x="1085183" y="93265"/>
                  </a:lnTo>
                  <a:lnTo>
                    <a:pt x="1121410" y="61341"/>
                  </a:lnTo>
                  <a:lnTo>
                    <a:pt x="1169523" y="44499"/>
                  </a:lnTo>
                  <a:lnTo>
                    <a:pt x="1186434" y="43687"/>
                  </a:lnTo>
                  <a:lnTo>
                    <a:pt x="1300354" y="43687"/>
                  </a:lnTo>
                  <a:lnTo>
                    <a:pt x="1296721" y="40245"/>
                  </a:lnTo>
                  <a:lnTo>
                    <a:pt x="1277365" y="25908"/>
                  </a:lnTo>
                  <a:lnTo>
                    <a:pt x="1256839" y="14573"/>
                  </a:lnTo>
                  <a:lnTo>
                    <a:pt x="1235455" y="6476"/>
                  </a:lnTo>
                  <a:lnTo>
                    <a:pt x="1213215" y="1619"/>
                  </a:lnTo>
                  <a:lnTo>
                    <a:pt x="1190116" y="0"/>
                  </a:lnTo>
                  <a:close/>
                </a:path>
                <a:path w="1377315" h="1003300">
                  <a:moveTo>
                    <a:pt x="1300354" y="43687"/>
                  </a:moveTo>
                  <a:lnTo>
                    <a:pt x="1186434" y="43687"/>
                  </a:lnTo>
                  <a:lnTo>
                    <a:pt x="1203219" y="45329"/>
                  </a:lnTo>
                  <a:lnTo>
                    <a:pt x="1219469" y="49482"/>
                  </a:lnTo>
                  <a:lnTo>
                    <a:pt x="1264840" y="76682"/>
                  </a:lnTo>
                  <a:lnTo>
                    <a:pt x="1291159" y="105997"/>
                  </a:lnTo>
                  <a:lnTo>
                    <a:pt x="1318115" y="153457"/>
                  </a:lnTo>
                  <a:lnTo>
                    <a:pt x="1330827" y="208944"/>
                  </a:lnTo>
                  <a:lnTo>
                    <a:pt x="1328419" y="234950"/>
                  </a:lnTo>
                  <a:lnTo>
                    <a:pt x="1308909" y="279923"/>
                  </a:lnTo>
                  <a:lnTo>
                    <a:pt x="1271396" y="313563"/>
                  </a:lnTo>
                  <a:lnTo>
                    <a:pt x="1224708" y="330422"/>
                  </a:lnTo>
                  <a:lnTo>
                    <a:pt x="1200620" y="331065"/>
                  </a:lnTo>
                  <a:lnTo>
                    <a:pt x="1317059" y="331065"/>
                  </a:lnTo>
                  <a:lnTo>
                    <a:pt x="1344060" y="303272"/>
                  </a:lnTo>
                  <a:lnTo>
                    <a:pt x="1367008" y="263455"/>
                  </a:lnTo>
                  <a:lnTo>
                    <a:pt x="1377191" y="218930"/>
                  </a:lnTo>
                  <a:lnTo>
                    <a:pt x="1377188" y="195072"/>
                  </a:lnTo>
                  <a:lnTo>
                    <a:pt x="1367678" y="146510"/>
                  </a:lnTo>
                  <a:lnTo>
                    <a:pt x="1345691" y="98806"/>
                  </a:lnTo>
                  <a:lnTo>
                    <a:pt x="1314576" y="57165"/>
                  </a:lnTo>
                  <a:lnTo>
                    <a:pt x="1300354" y="4368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8" y="1949195"/>
              <a:ext cx="2496311" cy="27386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609166"/>
            <a:ext cx="894411" cy="6899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6795" y="1254442"/>
            <a:ext cx="7682865" cy="5155565"/>
            <a:chOff x="1796795" y="1254442"/>
            <a:chExt cx="7682865" cy="5155565"/>
          </a:xfrm>
        </p:grpSpPr>
        <p:sp>
          <p:nvSpPr>
            <p:cNvPr id="3" name="object 3"/>
            <p:cNvSpPr/>
            <p:nvPr/>
          </p:nvSpPr>
          <p:spPr>
            <a:xfrm>
              <a:off x="1796795" y="1545336"/>
              <a:ext cx="1652270" cy="2687320"/>
            </a:xfrm>
            <a:custGeom>
              <a:avLst/>
              <a:gdLst/>
              <a:ahLst/>
              <a:cxnLst/>
              <a:rect l="l" t="t" r="r" b="b"/>
              <a:pathLst>
                <a:path w="1652270" h="2687320">
                  <a:moveTo>
                    <a:pt x="1376680" y="0"/>
                  </a:moveTo>
                  <a:lnTo>
                    <a:pt x="275336" y="0"/>
                  </a:lnTo>
                  <a:lnTo>
                    <a:pt x="225855" y="4437"/>
                  </a:lnTo>
                  <a:lnTo>
                    <a:pt x="179280" y="17230"/>
                  </a:lnTo>
                  <a:lnTo>
                    <a:pt x="136388" y="37601"/>
                  </a:lnTo>
                  <a:lnTo>
                    <a:pt x="97958" y="64770"/>
                  </a:lnTo>
                  <a:lnTo>
                    <a:pt x="64770" y="97958"/>
                  </a:lnTo>
                  <a:lnTo>
                    <a:pt x="37601" y="136388"/>
                  </a:lnTo>
                  <a:lnTo>
                    <a:pt x="17230" y="179280"/>
                  </a:lnTo>
                  <a:lnTo>
                    <a:pt x="4437" y="225855"/>
                  </a:lnTo>
                  <a:lnTo>
                    <a:pt x="0" y="275336"/>
                  </a:lnTo>
                  <a:lnTo>
                    <a:pt x="0" y="2411476"/>
                  </a:lnTo>
                  <a:lnTo>
                    <a:pt x="4437" y="2460956"/>
                  </a:lnTo>
                  <a:lnTo>
                    <a:pt x="17230" y="2507531"/>
                  </a:lnTo>
                  <a:lnTo>
                    <a:pt x="37601" y="2550423"/>
                  </a:lnTo>
                  <a:lnTo>
                    <a:pt x="64770" y="2588853"/>
                  </a:lnTo>
                  <a:lnTo>
                    <a:pt x="97958" y="2622041"/>
                  </a:lnTo>
                  <a:lnTo>
                    <a:pt x="136388" y="2649210"/>
                  </a:lnTo>
                  <a:lnTo>
                    <a:pt x="179280" y="2669581"/>
                  </a:lnTo>
                  <a:lnTo>
                    <a:pt x="225855" y="2682374"/>
                  </a:lnTo>
                  <a:lnTo>
                    <a:pt x="275336" y="2686812"/>
                  </a:lnTo>
                  <a:lnTo>
                    <a:pt x="1376680" y="2686812"/>
                  </a:lnTo>
                  <a:lnTo>
                    <a:pt x="1426160" y="2682374"/>
                  </a:lnTo>
                  <a:lnTo>
                    <a:pt x="1472735" y="2669581"/>
                  </a:lnTo>
                  <a:lnTo>
                    <a:pt x="1515627" y="2649210"/>
                  </a:lnTo>
                  <a:lnTo>
                    <a:pt x="1554057" y="2622041"/>
                  </a:lnTo>
                  <a:lnTo>
                    <a:pt x="1587245" y="2588853"/>
                  </a:lnTo>
                  <a:lnTo>
                    <a:pt x="1614414" y="2550423"/>
                  </a:lnTo>
                  <a:lnTo>
                    <a:pt x="1634785" y="2507531"/>
                  </a:lnTo>
                  <a:lnTo>
                    <a:pt x="1647578" y="2460956"/>
                  </a:lnTo>
                  <a:lnTo>
                    <a:pt x="1652016" y="2411476"/>
                  </a:lnTo>
                  <a:lnTo>
                    <a:pt x="1652016" y="275336"/>
                  </a:lnTo>
                  <a:lnTo>
                    <a:pt x="1647578" y="225855"/>
                  </a:lnTo>
                  <a:lnTo>
                    <a:pt x="1634785" y="179280"/>
                  </a:lnTo>
                  <a:lnTo>
                    <a:pt x="1614414" y="136388"/>
                  </a:lnTo>
                  <a:lnTo>
                    <a:pt x="1587245" y="97958"/>
                  </a:lnTo>
                  <a:lnTo>
                    <a:pt x="1554057" y="64770"/>
                  </a:lnTo>
                  <a:lnTo>
                    <a:pt x="1515627" y="37601"/>
                  </a:lnTo>
                  <a:lnTo>
                    <a:pt x="1472735" y="17230"/>
                  </a:lnTo>
                  <a:lnTo>
                    <a:pt x="1426160" y="443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EFAB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51225" y="1268730"/>
              <a:ext cx="6513830" cy="3019425"/>
            </a:xfrm>
            <a:custGeom>
              <a:avLst/>
              <a:gdLst/>
              <a:ahLst/>
              <a:cxnLst/>
              <a:rect l="l" t="t" r="r" b="b"/>
              <a:pathLst>
                <a:path w="6513830" h="3019425">
                  <a:moveTo>
                    <a:pt x="6010402" y="0"/>
                  </a:moveTo>
                  <a:lnTo>
                    <a:pt x="503174" y="0"/>
                  </a:lnTo>
                  <a:lnTo>
                    <a:pt x="454718" y="2303"/>
                  </a:lnTo>
                  <a:lnTo>
                    <a:pt x="407564" y="9073"/>
                  </a:lnTo>
                  <a:lnTo>
                    <a:pt x="361924" y="20099"/>
                  </a:lnTo>
                  <a:lnTo>
                    <a:pt x="318008" y="35169"/>
                  </a:lnTo>
                  <a:lnTo>
                    <a:pt x="276028" y="54073"/>
                  </a:lnTo>
                  <a:lnTo>
                    <a:pt x="236194" y="76600"/>
                  </a:lnTo>
                  <a:lnTo>
                    <a:pt x="198717" y="102539"/>
                  </a:lnTo>
                  <a:lnTo>
                    <a:pt x="163808" y="131679"/>
                  </a:lnTo>
                  <a:lnTo>
                    <a:pt x="131679" y="163808"/>
                  </a:lnTo>
                  <a:lnTo>
                    <a:pt x="102539" y="198717"/>
                  </a:lnTo>
                  <a:lnTo>
                    <a:pt x="76600" y="236194"/>
                  </a:lnTo>
                  <a:lnTo>
                    <a:pt x="54073" y="276028"/>
                  </a:lnTo>
                  <a:lnTo>
                    <a:pt x="35169" y="318008"/>
                  </a:lnTo>
                  <a:lnTo>
                    <a:pt x="20099" y="361924"/>
                  </a:lnTo>
                  <a:lnTo>
                    <a:pt x="9073" y="407564"/>
                  </a:lnTo>
                  <a:lnTo>
                    <a:pt x="2303" y="454718"/>
                  </a:lnTo>
                  <a:lnTo>
                    <a:pt x="0" y="503174"/>
                  </a:lnTo>
                  <a:lnTo>
                    <a:pt x="0" y="2515870"/>
                  </a:lnTo>
                  <a:lnTo>
                    <a:pt x="2303" y="2564325"/>
                  </a:lnTo>
                  <a:lnTo>
                    <a:pt x="9073" y="2611479"/>
                  </a:lnTo>
                  <a:lnTo>
                    <a:pt x="20099" y="2657119"/>
                  </a:lnTo>
                  <a:lnTo>
                    <a:pt x="35169" y="2701035"/>
                  </a:lnTo>
                  <a:lnTo>
                    <a:pt x="54073" y="2743015"/>
                  </a:lnTo>
                  <a:lnTo>
                    <a:pt x="76600" y="2782849"/>
                  </a:lnTo>
                  <a:lnTo>
                    <a:pt x="102539" y="2820326"/>
                  </a:lnTo>
                  <a:lnTo>
                    <a:pt x="131679" y="2855235"/>
                  </a:lnTo>
                  <a:lnTo>
                    <a:pt x="163808" y="2887364"/>
                  </a:lnTo>
                  <a:lnTo>
                    <a:pt x="198717" y="2916504"/>
                  </a:lnTo>
                  <a:lnTo>
                    <a:pt x="236194" y="2942443"/>
                  </a:lnTo>
                  <a:lnTo>
                    <a:pt x="276028" y="2964970"/>
                  </a:lnTo>
                  <a:lnTo>
                    <a:pt x="318008" y="2983874"/>
                  </a:lnTo>
                  <a:lnTo>
                    <a:pt x="361924" y="2998944"/>
                  </a:lnTo>
                  <a:lnTo>
                    <a:pt x="407564" y="3009970"/>
                  </a:lnTo>
                  <a:lnTo>
                    <a:pt x="454718" y="3016740"/>
                  </a:lnTo>
                  <a:lnTo>
                    <a:pt x="503174" y="3019044"/>
                  </a:lnTo>
                  <a:lnTo>
                    <a:pt x="6010402" y="3019044"/>
                  </a:lnTo>
                  <a:lnTo>
                    <a:pt x="6058857" y="3016740"/>
                  </a:lnTo>
                  <a:lnTo>
                    <a:pt x="6106011" y="3009970"/>
                  </a:lnTo>
                  <a:lnTo>
                    <a:pt x="6151651" y="2998944"/>
                  </a:lnTo>
                  <a:lnTo>
                    <a:pt x="6195567" y="2983874"/>
                  </a:lnTo>
                  <a:lnTo>
                    <a:pt x="6237547" y="2964970"/>
                  </a:lnTo>
                  <a:lnTo>
                    <a:pt x="6277381" y="2942443"/>
                  </a:lnTo>
                  <a:lnTo>
                    <a:pt x="6314858" y="2916504"/>
                  </a:lnTo>
                  <a:lnTo>
                    <a:pt x="6349767" y="2887364"/>
                  </a:lnTo>
                  <a:lnTo>
                    <a:pt x="6381896" y="2855235"/>
                  </a:lnTo>
                  <a:lnTo>
                    <a:pt x="6411036" y="2820326"/>
                  </a:lnTo>
                  <a:lnTo>
                    <a:pt x="6436975" y="2782849"/>
                  </a:lnTo>
                  <a:lnTo>
                    <a:pt x="6459502" y="2743015"/>
                  </a:lnTo>
                  <a:lnTo>
                    <a:pt x="6478406" y="2701035"/>
                  </a:lnTo>
                  <a:lnTo>
                    <a:pt x="6493476" y="2657119"/>
                  </a:lnTo>
                  <a:lnTo>
                    <a:pt x="6504502" y="2611479"/>
                  </a:lnTo>
                  <a:lnTo>
                    <a:pt x="6511272" y="2564325"/>
                  </a:lnTo>
                  <a:lnTo>
                    <a:pt x="6513576" y="2515870"/>
                  </a:lnTo>
                  <a:lnTo>
                    <a:pt x="6513576" y="503174"/>
                  </a:lnTo>
                  <a:lnTo>
                    <a:pt x="6511272" y="454718"/>
                  </a:lnTo>
                  <a:lnTo>
                    <a:pt x="6504502" y="407564"/>
                  </a:lnTo>
                  <a:lnTo>
                    <a:pt x="6493476" y="361924"/>
                  </a:lnTo>
                  <a:lnTo>
                    <a:pt x="6478406" y="318008"/>
                  </a:lnTo>
                  <a:lnTo>
                    <a:pt x="6459502" y="276028"/>
                  </a:lnTo>
                  <a:lnTo>
                    <a:pt x="6436975" y="236194"/>
                  </a:lnTo>
                  <a:lnTo>
                    <a:pt x="6411036" y="198717"/>
                  </a:lnTo>
                  <a:lnTo>
                    <a:pt x="6381896" y="163808"/>
                  </a:lnTo>
                  <a:lnTo>
                    <a:pt x="6349767" y="131679"/>
                  </a:lnTo>
                  <a:lnTo>
                    <a:pt x="6314858" y="102539"/>
                  </a:lnTo>
                  <a:lnTo>
                    <a:pt x="6277381" y="76600"/>
                  </a:lnTo>
                  <a:lnTo>
                    <a:pt x="6237547" y="54073"/>
                  </a:lnTo>
                  <a:lnTo>
                    <a:pt x="6195567" y="35169"/>
                  </a:lnTo>
                  <a:lnTo>
                    <a:pt x="6151651" y="20099"/>
                  </a:lnTo>
                  <a:lnTo>
                    <a:pt x="6106011" y="9073"/>
                  </a:lnTo>
                  <a:lnTo>
                    <a:pt x="6058857" y="2303"/>
                  </a:lnTo>
                  <a:lnTo>
                    <a:pt x="601040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1225" y="1268730"/>
              <a:ext cx="6513830" cy="3019425"/>
            </a:xfrm>
            <a:custGeom>
              <a:avLst/>
              <a:gdLst/>
              <a:ahLst/>
              <a:cxnLst/>
              <a:rect l="l" t="t" r="r" b="b"/>
              <a:pathLst>
                <a:path w="6513830" h="3019425">
                  <a:moveTo>
                    <a:pt x="0" y="503174"/>
                  </a:moveTo>
                  <a:lnTo>
                    <a:pt x="2303" y="454718"/>
                  </a:lnTo>
                  <a:lnTo>
                    <a:pt x="9073" y="407564"/>
                  </a:lnTo>
                  <a:lnTo>
                    <a:pt x="20099" y="361924"/>
                  </a:lnTo>
                  <a:lnTo>
                    <a:pt x="35169" y="318008"/>
                  </a:lnTo>
                  <a:lnTo>
                    <a:pt x="54073" y="276028"/>
                  </a:lnTo>
                  <a:lnTo>
                    <a:pt x="76600" y="236194"/>
                  </a:lnTo>
                  <a:lnTo>
                    <a:pt x="102539" y="198717"/>
                  </a:lnTo>
                  <a:lnTo>
                    <a:pt x="131679" y="163808"/>
                  </a:lnTo>
                  <a:lnTo>
                    <a:pt x="163808" y="131679"/>
                  </a:lnTo>
                  <a:lnTo>
                    <a:pt x="198717" y="102539"/>
                  </a:lnTo>
                  <a:lnTo>
                    <a:pt x="236194" y="76600"/>
                  </a:lnTo>
                  <a:lnTo>
                    <a:pt x="276028" y="54073"/>
                  </a:lnTo>
                  <a:lnTo>
                    <a:pt x="318008" y="35169"/>
                  </a:lnTo>
                  <a:lnTo>
                    <a:pt x="361924" y="20099"/>
                  </a:lnTo>
                  <a:lnTo>
                    <a:pt x="407564" y="9073"/>
                  </a:lnTo>
                  <a:lnTo>
                    <a:pt x="454718" y="2303"/>
                  </a:lnTo>
                  <a:lnTo>
                    <a:pt x="503174" y="0"/>
                  </a:lnTo>
                  <a:lnTo>
                    <a:pt x="6010402" y="0"/>
                  </a:lnTo>
                  <a:lnTo>
                    <a:pt x="6058857" y="2303"/>
                  </a:lnTo>
                  <a:lnTo>
                    <a:pt x="6106011" y="9073"/>
                  </a:lnTo>
                  <a:lnTo>
                    <a:pt x="6151651" y="20099"/>
                  </a:lnTo>
                  <a:lnTo>
                    <a:pt x="6195567" y="35169"/>
                  </a:lnTo>
                  <a:lnTo>
                    <a:pt x="6237547" y="54073"/>
                  </a:lnTo>
                  <a:lnTo>
                    <a:pt x="6277381" y="76600"/>
                  </a:lnTo>
                  <a:lnTo>
                    <a:pt x="6314858" y="102539"/>
                  </a:lnTo>
                  <a:lnTo>
                    <a:pt x="6349767" y="131679"/>
                  </a:lnTo>
                  <a:lnTo>
                    <a:pt x="6381896" y="163808"/>
                  </a:lnTo>
                  <a:lnTo>
                    <a:pt x="6411036" y="198717"/>
                  </a:lnTo>
                  <a:lnTo>
                    <a:pt x="6436975" y="236194"/>
                  </a:lnTo>
                  <a:lnTo>
                    <a:pt x="6459502" y="276028"/>
                  </a:lnTo>
                  <a:lnTo>
                    <a:pt x="6478406" y="318008"/>
                  </a:lnTo>
                  <a:lnTo>
                    <a:pt x="6493476" y="361924"/>
                  </a:lnTo>
                  <a:lnTo>
                    <a:pt x="6504502" y="407564"/>
                  </a:lnTo>
                  <a:lnTo>
                    <a:pt x="6511272" y="454718"/>
                  </a:lnTo>
                  <a:lnTo>
                    <a:pt x="6513576" y="503174"/>
                  </a:lnTo>
                  <a:lnTo>
                    <a:pt x="6513576" y="2515870"/>
                  </a:lnTo>
                  <a:lnTo>
                    <a:pt x="6511272" y="2564325"/>
                  </a:lnTo>
                  <a:lnTo>
                    <a:pt x="6504502" y="2611479"/>
                  </a:lnTo>
                  <a:lnTo>
                    <a:pt x="6493476" y="2657119"/>
                  </a:lnTo>
                  <a:lnTo>
                    <a:pt x="6478406" y="2701035"/>
                  </a:lnTo>
                  <a:lnTo>
                    <a:pt x="6459502" y="2743015"/>
                  </a:lnTo>
                  <a:lnTo>
                    <a:pt x="6436975" y="2782849"/>
                  </a:lnTo>
                  <a:lnTo>
                    <a:pt x="6411036" y="2820326"/>
                  </a:lnTo>
                  <a:lnTo>
                    <a:pt x="6381896" y="2855235"/>
                  </a:lnTo>
                  <a:lnTo>
                    <a:pt x="6349767" y="2887364"/>
                  </a:lnTo>
                  <a:lnTo>
                    <a:pt x="6314858" y="2916504"/>
                  </a:lnTo>
                  <a:lnTo>
                    <a:pt x="6277381" y="2942443"/>
                  </a:lnTo>
                  <a:lnTo>
                    <a:pt x="6237547" y="2964970"/>
                  </a:lnTo>
                  <a:lnTo>
                    <a:pt x="6195567" y="2983874"/>
                  </a:lnTo>
                  <a:lnTo>
                    <a:pt x="6151651" y="2998944"/>
                  </a:lnTo>
                  <a:lnTo>
                    <a:pt x="6106011" y="3009970"/>
                  </a:lnTo>
                  <a:lnTo>
                    <a:pt x="6058857" y="3016740"/>
                  </a:lnTo>
                  <a:lnTo>
                    <a:pt x="6010402" y="3019044"/>
                  </a:lnTo>
                  <a:lnTo>
                    <a:pt x="503174" y="3019044"/>
                  </a:lnTo>
                  <a:lnTo>
                    <a:pt x="454718" y="3016740"/>
                  </a:lnTo>
                  <a:lnTo>
                    <a:pt x="407564" y="3009970"/>
                  </a:lnTo>
                  <a:lnTo>
                    <a:pt x="361924" y="2998944"/>
                  </a:lnTo>
                  <a:lnTo>
                    <a:pt x="318008" y="2983874"/>
                  </a:lnTo>
                  <a:lnTo>
                    <a:pt x="276028" y="2964970"/>
                  </a:lnTo>
                  <a:lnTo>
                    <a:pt x="236194" y="2942443"/>
                  </a:lnTo>
                  <a:lnTo>
                    <a:pt x="198717" y="2916504"/>
                  </a:lnTo>
                  <a:lnTo>
                    <a:pt x="163808" y="2887364"/>
                  </a:lnTo>
                  <a:lnTo>
                    <a:pt x="131679" y="2855235"/>
                  </a:lnTo>
                  <a:lnTo>
                    <a:pt x="102539" y="2820326"/>
                  </a:lnTo>
                  <a:lnTo>
                    <a:pt x="76600" y="2782849"/>
                  </a:lnTo>
                  <a:lnTo>
                    <a:pt x="54073" y="2743015"/>
                  </a:lnTo>
                  <a:lnTo>
                    <a:pt x="35169" y="2701035"/>
                  </a:lnTo>
                  <a:lnTo>
                    <a:pt x="20099" y="2657119"/>
                  </a:lnTo>
                  <a:lnTo>
                    <a:pt x="9073" y="2611479"/>
                  </a:lnTo>
                  <a:lnTo>
                    <a:pt x="2303" y="2564325"/>
                  </a:lnTo>
                  <a:lnTo>
                    <a:pt x="0" y="2515870"/>
                  </a:lnTo>
                  <a:lnTo>
                    <a:pt x="0" y="503174"/>
                  </a:lnTo>
                  <a:close/>
                </a:path>
              </a:pathLst>
            </a:custGeom>
            <a:ln w="28574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0464" y="4654295"/>
              <a:ext cx="6513830" cy="1755775"/>
            </a:xfrm>
            <a:custGeom>
              <a:avLst/>
              <a:gdLst/>
              <a:ahLst/>
              <a:cxnLst/>
              <a:rect l="l" t="t" r="r" b="b"/>
              <a:pathLst>
                <a:path w="6513830" h="1755775">
                  <a:moveTo>
                    <a:pt x="4233672" y="292608"/>
                  </a:moveTo>
                  <a:lnTo>
                    <a:pt x="4229836" y="245160"/>
                  </a:lnTo>
                  <a:lnTo>
                    <a:pt x="4218737" y="200152"/>
                  </a:lnTo>
                  <a:lnTo>
                    <a:pt x="4200995" y="158165"/>
                  </a:lnTo>
                  <a:lnTo>
                    <a:pt x="4177195" y="119824"/>
                  </a:lnTo>
                  <a:lnTo>
                    <a:pt x="4147947" y="85725"/>
                  </a:lnTo>
                  <a:lnTo>
                    <a:pt x="4113847" y="56476"/>
                  </a:lnTo>
                  <a:lnTo>
                    <a:pt x="4075506" y="32677"/>
                  </a:lnTo>
                  <a:lnTo>
                    <a:pt x="4033520" y="14935"/>
                  </a:lnTo>
                  <a:lnTo>
                    <a:pt x="3988511" y="3835"/>
                  </a:lnTo>
                  <a:lnTo>
                    <a:pt x="3941064" y="0"/>
                  </a:lnTo>
                  <a:lnTo>
                    <a:pt x="292608" y="0"/>
                  </a:lnTo>
                  <a:lnTo>
                    <a:pt x="245148" y="3835"/>
                  </a:lnTo>
                  <a:lnTo>
                    <a:pt x="200139" y="14935"/>
                  </a:lnTo>
                  <a:lnTo>
                    <a:pt x="158153" y="32677"/>
                  </a:lnTo>
                  <a:lnTo>
                    <a:pt x="119811" y="56476"/>
                  </a:lnTo>
                  <a:lnTo>
                    <a:pt x="85725" y="85737"/>
                  </a:lnTo>
                  <a:lnTo>
                    <a:pt x="56464" y="119824"/>
                  </a:lnTo>
                  <a:lnTo>
                    <a:pt x="32664" y="158165"/>
                  </a:lnTo>
                  <a:lnTo>
                    <a:pt x="14922" y="200152"/>
                  </a:lnTo>
                  <a:lnTo>
                    <a:pt x="3822" y="245160"/>
                  </a:lnTo>
                  <a:lnTo>
                    <a:pt x="0" y="292608"/>
                  </a:lnTo>
                  <a:lnTo>
                    <a:pt x="0" y="1463040"/>
                  </a:lnTo>
                  <a:lnTo>
                    <a:pt x="3822" y="1510512"/>
                  </a:lnTo>
                  <a:lnTo>
                    <a:pt x="14922" y="1555534"/>
                  </a:lnTo>
                  <a:lnTo>
                    <a:pt x="32664" y="1597507"/>
                  </a:lnTo>
                  <a:lnTo>
                    <a:pt x="56464" y="1635848"/>
                  </a:lnTo>
                  <a:lnTo>
                    <a:pt x="85725" y="1669948"/>
                  </a:lnTo>
                  <a:lnTo>
                    <a:pt x="119811" y="1699196"/>
                  </a:lnTo>
                  <a:lnTo>
                    <a:pt x="158153" y="1722996"/>
                  </a:lnTo>
                  <a:lnTo>
                    <a:pt x="200139" y="1740738"/>
                  </a:lnTo>
                  <a:lnTo>
                    <a:pt x="245148" y="1751825"/>
                  </a:lnTo>
                  <a:lnTo>
                    <a:pt x="292608" y="1755648"/>
                  </a:lnTo>
                  <a:lnTo>
                    <a:pt x="3941064" y="1755648"/>
                  </a:lnTo>
                  <a:lnTo>
                    <a:pt x="3988511" y="1751825"/>
                  </a:lnTo>
                  <a:lnTo>
                    <a:pt x="4033520" y="1740738"/>
                  </a:lnTo>
                  <a:lnTo>
                    <a:pt x="4075506" y="1722996"/>
                  </a:lnTo>
                  <a:lnTo>
                    <a:pt x="4113847" y="1699196"/>
                  </a:lnTo>
                  <a:lnTo>
                    <a:pt x="4147947" y="1669948"/>
                  </a:lnTo>
                  <a:lnTo>
                    <a:pt x="4177195" y="1635848"/>
                  </a:lnTo>
                  <a:lnTo>
                    <a:pt x="4200995" y="1597507"/>
                  </a:lnTo>
                  <a:lnTo>
                    <a:pt x="4218737" y="1555534"/>
                  </a:lnTo>
                  <a:lnTo>
                    <a:pt x="4229836" y="1510512"/>
                  </a:lnTo>
                  <a:lnTo>
                    <a:pt x="4233672" y="1463040"/>
                  </a:lnTo>
                  <a:lnTo>
                    <a:pt x="4233672" y="292608"/>
                  </a:lnTo>
                  <a:close/>
                </a:path>
                <a:path w="6513830" h="1755775">
                  <a:moveTo>
                    <a:pt x="6513576" y="292608"/>
                  </a:moveTo>
                  <a:lnTo>
                    <a:pt x="6509740" y="245160"/>
                  </a:lnTo>
                  <a:lnTo>
                    <a:pt x="6498641" y="200152"/>
                  </a:lnTo>
                  <a:lnTo>
                    <a:pt x="6480899" y="158165"/>
                  </a:lnTo>
                  <a:lnTo>
                    <a:pt x="6457099" y="119824"/>
                  </a:lnTo>
                  <a:lnTo>
                    <a:pt x="6427851" y="85725"/>
                  </a:lnTo>
                  <a:lnTo>
                    <a:pt x="6393751" y="56476"/>
                  </a:lnTo>
                  <a:lnTo>
                    <a:pt x="6355410" y="32677"/>
                  </a:lnTo>
                  <a:lnTo>
                    <a:pt x="6313424" y="14935"/>
                  </a:lnTo>
                  <a:lnTo>
                    <a:pt x="6268415" y="3835"/>
                  </a:lnTo>
                  <a:lnTo>
                    <a:pt x="6220968" y="0"/>
                  </a:lnTo>
                  <a:lnTo>
                    <a:pt x="4600956" y="0"/>
                  </a:lnTo>
                  <a:lnTo>
                    <a:pt x="4553496" y="3835"/>
                  </a:lnTo>
                  <a:lnTo>
                    <a:pt x="4508487" y="14935"/>
                  </a:lnTo>
                  <a:lnTo>
                    <a:pt x="4466501" y="32677"/>
                  </a:lnTo>
                  <a:lnTo>
                    <a:pt x="4428160" y="56476"/>
                  </a:lnTo>
                  <a:lnTo>
                    <a:pt x="4394073" y="85737"/>
                  </a:lnTo>
                  <a:lnTo>
                    <a:pt x="4364812" y="119824"/>
                  </a:lnTo>
                  <a:lnTo>
                    <a:pt x="4341012" y="158165"/>
                  </a:lnTo>
                  <a:lnTo>
                    <a:pt x="4323270" y="200152"/>
                  </a:lnTo>
                  <a:lnTo>
                    <a:pt x="4312170" y="245160"/>
                  </a:lnTo>
                  <a:lnTo>
                    <a:pt x="4308348" y="292608"/>
                  </a:lnTo>
                  <a:lnTo>
                    <a:pt x="4308348" y="1463027"/>
                  </a:lnTo>
                  <a:lnTo>
                    <a:pt x="4312170" y="1510499"/>
                  </a:lnTo>
                  <a:lnTo>
                    <a:pt x="4323270" y="1555521"/>
                  </a:lnTo>
                  <a:lnTo>
                    <a:pt x="4341012" y="1597507"/>
                  </a:lnTo>
                  <a:lnTo>
                    <a:pt x="4364812" y="1635848"/>
                  </a:lnTo>
                  <a:lnTo>
                    <a:pt x="4394073" y="1669948"/>
                  </a:lnTo>
                  <a:lnTo>
                    <a:pt x="4428160" y="1699196"/>
                  </a:lnTo>
                  <a:lnTo>
                    <a:pt x="4466501" y="1722996"/>
                  </a:lnTo>
                  <a:lnTo>
                    <a:pt x="4508487" y="1740738"/>
                  </a:lnTo>
                  <a:lnTo>
                    <a:pt x="4553496" y="1751825"/>
                  </a:lnTo>
                  <a:lnTo>
                    <a:pt x="4600956" y="1755648"/>
                  </a:lnTo>
                  <a:lnTo>
                    <a:pt x="6220968" y="1755648"/>
                  </a:lnTo>
                  <a:lnTo>
                    <a:pt x="6268415" y="1751825"/>
                  </a:lnTo>
                  <a:lnTo>
                    <a:pt x="6313424" y="1740738"/>
                  </a:lnTo>
                  <a:lnTo>
                    <a:pt x="6355410" y="1722996"/>
                  </a:lnTo>
                  <a:lnTo>
                    <a:pt x="6393751" y="1699196"/>
                  </a:lnTo>
                  <a:lnTo>
                    <a:pt x="6427851" y="1669948"/>
                  </a:lnTo>
                  <a:lnTo>
                    <a:pt x="6457099" y="1635848"/>
                  </a:lnTo>
                  <a:lnTo>
                    <a:pt x="6480899" y="1597507"/>
                  </a:lnTo>
                  <a:lnTo>
                    <a:pt x="6498641" y="1555521"/>
                  </a:lnTo>
                  <a:lnTo>
                    <a:pt x="6509740" y="1510499"/>
                  </a:lnTo>
                  <a:lnTo>
                    <a:pt x="6513576" y="1463027"/>
                  </a:lnTo>
                  <a:lnTo>
                    <a:pt x="6513576" y="292608"/>
                  </a:lnTo>
                  <a:close/>
                </a:path>
              </a:pathLst>
            </a:custGeom>
            <a:solidFill>
              <a:srgbClr val="EFAB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25632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Recommended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integrations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other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systems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1825" y="1318640"/>
            <a:ext cx="613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Signavio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S/4HANA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Transformation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Workspace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19817" y="1666049"/>
            <a:ext cx="3057525" cy="3796029"/>
            <a:chOff x="3619817" y="1666049"/>
            <a:chExt cx="3057525" cy="379602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455" y="1694687"/>
              <a:ext cx="2555748" cy="14569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34104" y="1680336"/>
              <a:ext cx="2584450" cy="1485900"/>
            </a:xfrm>
            <a:custGeom>
              <a:avLst/>
              <a:gdLst/>
              <a:ahLst/>
              <a:cxnLst/>
              <a:rect l="l" t="t" r="r" b="b"/>
              <a:pathLst>
                <a:path w="2584450" h="1485900">
                  <a:moveTo>
                    <a:pt x="0" y="1485519"/>
                  </a:moveTo>
                  <a:lnTo>
                    <a:pt x="2584323" y="1485519"/>
                  </a:lnTo>
                  <a:lnTo>
                    <a:pt x="2584323" y="0"/>
                  </a:lnTo>
                  <a:lnTo>
                    <a:pt x="0" y="0"/>
                  </a:lnTo>
                  <a:lnTo>
                    <a:pt x="0" y="1485519"/>
                  </a:lnTo>
                  <a:close/>
                </a:path>
              </a:pathLst>
            </a:custGeom>
            <a:ln w="2857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5619" y="5279760"/>
              <a:ext cx="631825" cy="132080"/>
            </a:xfrm>
            <a:custGeom>
              <a:avLst/>
              <a:gdLst/>
              <a:ahLst/>
              <a:cxnLst/>
              <a:rect l="l" t="t" r="r" b="b"/>
              <a:pathLst>
                <a:path w="631825" h="132079">
                  <a:moveTo>
                    <a:pt x="29890" y="0"/>
                  </a:moveTo>
                  <a:lnTo>
                    <a:pt x="0" y="0"/>
                  </a:lnTo>
                  <a:lnTo>
                    <a:pt x="0" y="129385"/>
                  </a:lnTo>
                  <a:lnTo>
                    <a:pt x="96158" y="129385"/>
                  </a:lnTo>
                  <a:lnTo>
                    <a:pt x="96158" y="101723"/>
                  </a:lnTo>
                  <a:lnTo>
                    <a:pt x="29890" y="101723"/>
                  </a:lnTo>
                  <a:lnTo>
                    <a:pt x="29890" y="0"/>
                  </a:lnTo>
                  <a:close/>
                </a:path>
                <a:path w="631825" h="132079">
                  <a:moveTo>
                    <a:pt x="156126" y="30985"/>
                  </a:moveTo>
                  <a:lnTo>
                    <a:pt x="134776" y="34824"/>
                  </a:lnTo>
                  <a:lnTo>
                    <a:pt x="118354" y="45410"/>
                  </a:lnTo>
                  <a:lnTo>
                    <a:pt x="107808" y="61345"/>
                  </a:lnTo>
                  <a:lnTo>
                    <a:pt x="104082" y="81234"/>
                  </a:lnTo>
                  <a:lnTo>
                    <a:pt x="107332" y="100094"/>
                  </a:lnTo>
                  <a:lnTo>
                    <a:pt x="117251" y="116145"/>
                  </a:lnTo>
                  <a:lnTo>
                    <a:pt x="134091" y="127303"/>
                  </a:lnTo>
                  <a:lnTo>
                    <a:pt x="158106" y="131486"/>
                  </a:lnTo>
                  <a:lnTo>
                    <a:pt x="171267" y="130392"/>
                  </a:lnTo>
                  <a:lnTo>
                    <a:pt x="183025" y="127459"/>
                  </a:lnTo>
                  <a:lnTo>
                    <a:pt x="193130" y="123214"/>
                  </a:lnTo>
                  <a:lnTo>
                    <a:pt x="201327" y="118181"/>
                  </a:lnTo>
                  <a:lnTo>
                    <a:pt x="195691" y="108723"/>
                  </a:lnTo>
                  <a:lnTo>
                    <a:pt x="159367" y="108723"/>
                  </a:lnTo>
                  <a:lnTo>
                    <a:pt x="149149" y="107382"/>
                  </a:lnTo>
                  <a:lnTo>
                    <a:pt x="141360" y="103646"/>
                  </a:lnTo>
                  <a:lnTo>
                    <a:pt x="135867" y="97940"/>
                  </a:lnTo>
                  <a:lnTo>
                    <a:pt x="132536" y="90692"/>
                  </a:lnTo>
                  <a:lnTo>
                    <a:pt x="205086" y="90692"/>
                  </a:lnTo>
                  <a:lnTo>
                    <a:pt x="205668" y="86837"/>
                  </a:lnTo>
                  <a:lnTo>
                    <a:pt x="205991" y="82988"/>
                  </a:lnTo>
                  <a:lnTo>
                    <a:pt x="205991" y="79133"/>
                  </a:lnTo>
                  <a:lnTo>
                    <a:pt x="204484" y="71083"/>
                  </a:lnTo>
                  <a:lnTo>
                    <a:pt x="132355" y="71083"/>
                  </a:lnTo>
                  <a:lnTo>
                    <a:pt x="135816" y="63565"/>
                  </a:lnTo>
                  <a:lnTo>
                    <a:pt x="141134" y="57950"/>
                  </a:lnTo>
                  <a:lnTo>
                    <a:pt x="148005" y="54438"/>
                  </a:lnTo>
                  <a:lnTo>
                    <a:pt x="156126" y="53223"/>
                  </a:lnTo>
                  <a:lnTo>
                    <a:pt x="198327" y="53223"/>
                  </a:lnTo>
                  <a:lnTo>
                    <a:pt x="191661" y="43635"/>
                  </a:lnTo>
                  <a:lnTo>
                    <a:pt x="175846" y="34224"/>
                  </a:lnTo>
                  <a:lnTo>
                    <a:pt x="156126" y="30985"/>
                  </a:lnTo>
                  <a:close/>
                </a:path>
                <a:path w="631825" h="132079">
                  <a:moveTo>
                    <a:pt x="190163" y="99446"/>
                  </a:moveTo>
                  <a:lnTo>
                    <a:pt x="183503" y="103111"/>
                  </a:lnTo>
                  <a:lnTo>
                    <a:pt x="175779" y="106054"/>
                  </a:lnTo>
                  <a:lnTo>
                    <a:pt x="167548" y="108012"/>
                  </a:lnTo>
                  <a:lnTo>
                    <a:pt x="159367" y="108723"/>
                  </a:lnTo>
                  <a:lnTo>
                    <a:pt x="195691" y="108723"/>
                  </a:lnTo>
                  <a:lnTo>
                    <a:pt x="190163" y="99446"/>
                  </a:lnTo>
                  <a:close/>
                </a:path>
                <a:path w="631825" h="132079">
                  <a:moveTo>
                    <a:pt x="198327" y="53223"/>
                  </a:moveTo>
                  <a:lnTo>
                    <a:pt x="156126" y="53223"/>
                  </a:lnTo>
                  <a:lnTo>
                    <a:pt x="164330" y="54487"/>
                  </a:lnTo>
                  <a:lnTo>
                    <a:pt x="170982" y="58083"/>
                  </a:lnTo>
                  <a:lnTo>
                    <a:pt x="175879" y="63713"/>
                  </a:lnTo>
                  <a:lnTo>
                    <a:pt x="178818" y="71083"/>
                  </a:lnTo>
                  <a:lnTo>
                    <a:pt x="204484" y="71083"/>
                  </a:lnTo>
                  <a:lnTo>
                    <a:pt x="202176" y="58758"/>
                  </a:lnTo>
                  <a:lnTo>
                    <a:pt x="198327" y="53223"/>
                  </a:lnTo>
                  <a:close/>
                </a:path>
                <a:path w="631825" h="132079">
                  <a:moveTo>
                    <a:pt x="266341" y="30985"/>
                  </a:moveTo>
                  <a:lnTo>
                    <a:pt x="246952" y="34744"/>
                  </a:lnTo>
                  <a:lnTo>
                    <a:pt x="231541" y="45168"/>
                  </a:lnTo>
                  <a:lnTo>
                    <a:pt x="221370" y="60976"/>
                  </a:lnTo>
                  <a:lnTo>
                    <a:pt x="217699" y="80888"/>
                  </a:lnTo>
                  <a:lnTo>
                    <a:pt x="221297" y="100889"/>
                  </a:lnTo>
                  <a:lnTo>
                    <a:pt x="231347" y="117064"/>
                  </a:lnTo>
                  <a:lnTo>
                    <a:pt x="246734" y="127889"/>
                  </a:lnTo>
                  <a:lnTo>
                    <a:pt x="266341" y="131836"/>
                  </a:lnTo>
                  <a:lnTo>
                    <a:pt x="275785" y="130906"/>
                  </a:lnTo>
                  <a:lnTo>
                    <a:pt x="283919" y="128334"/>
                  </a:lnTo>
                  <a:lnTo>
                    <a:pt x="290864" y="124449"/>
                  </a:lnTo>
                  <a:lnTo>
                    <a:pt x="296742" y="119577"/>
                  </a:lnTo>
                  <a:lnTo>
                    <a:pt x="323392" y="119577"/>
                  </a:lnTo>
                  <a:lnTo>
                    <a:pt x="323392" y="106798"/>
                  </a:lnTo>
                  <a:lnTo>
                    <a:pt x="271192" y="106798"/>
                  </a:lnTo>
                  <a:lnTo>
                    <a:pt x="261029" y="104774"/>
                  </a:lnTo>
                  <a:lnTo>
                    <a:pt x="253049" y="99270"/>
                  </a:lnTo>
                  <a:lnTo>
                    <a:pt x="247833" y="91139"/>
                  </a:lnTo>
                  <a:lnTo>
                    <a:pt x="245966" y="81234"/>
                  </a:lnTo>
                  <a:lnTo>
                    <a:pt x="247806" y="71535"/>
                  </a:lnTo>
                  <a:lnTo>
                    <a:pt x="252976" y="63511"/>
                  </a:lnTo>
                  <a:lnTo>
                    <a:pt x="260947" y="58046"/>
                  </a:lnTo>
                  <a:lnTo>
                    <a:pt x="271192" y="56028"/>
                  </a:lnTo>
                  <a:lnTo>
                    <a:pt x="323392" y="56028"/>
                  </a:lnTo>
                  <a:lnTo>
                    <a:pt x="323392" y="43594"/>
                  </a:lnTo>
                  <a:lnTo>
                    <a:pt x="296742" y="43594"/>
                  </a:lnTo>
                  <a:lnTo>
                    <a:pt x="290837" y="38594"/>
                  </a:lnTo>
                  <a:lnTo>
                    <a:pt x="283846" y="34597"/>
                  </a:lnTo>
                  <a:lnTo>
                    <a:pt x="275703" y="31945"/>
                  </a:lnTo>
                  <a:lnTo>
                    <a:pt x="266341" y="30985"/>
                  </a:lnTo>
                  <a:close/>
                </a:path>
                <a:path w="631825" h="132079">
                  <a:moveTo>
                    <a:pt x="323392" y="119577"/>
                  </a:moveTo>
                  <a:lnTo>
                    <a:pt x="296742" y="119577"/>
                  </a:lnTo>
                  <a:lnTo>
                    <a:pt x="296742" y="129385"/>
                  </a:lnTo>
                  <a:lnTo>
                    <a:pt x="323392" y="129385"/>
                  </a:lnTo>
                  <a:lnTo>
                    <a:pt x="323392" y="119577"/>
                  </a:lnTo>
                  <a:close/>
                </a:path>
                <a:path w="631825" h="132079">
                  <a:moveTo>
                    <a:pt x="323392" y="56028"/>
                  </a:moveTo>
                  <a:lnTo>
                    <a:pt x="271192" y="56028"/>
                  </a:lnTo>
                  <a:lnTo>
                    <a:pt x="281488" y="58046"/>
                  </a:lnTo>
                  <a:lnTo>
                    <a:pt x="289570" y="63511"/>
                  </a:lnTo>
                  <a:lnTo>
                    <a:pt x="294851" y="71535"/>
                  </a:lnTo>
                  <a:lnTo>
                    <a:pt x="296742" y="81234"/>
                  </a:lnTo>
                  <a:lnTo>
                    <a:pt x="294851" y="91065"/>
                  </a:lnTo>
                  <a:lnTo>
                    <a:pt x="289571" y="99204"/>
                  </a:lnTo>
                  <a:lnTo>
                    <a:pt x="281488" y="104749"/>
                  </a:lnTo>
                  <a:lnTo>
                    <a:pt x="271192" y="106798"/>
                  </a:lnTo>
                  <a:lnTo>
                    <a:pt x="323392" y="106798"/>
                  </a:lnTo>
                  <a:lnTo>
                    <a:pt x="323392" y="56028"/>
                  </a:lnTo>
                  <a:close/>
                </a:path>
                <a:path w="631825" h="132079">
                  <a:moveTo>
                    <a:pt x="323392" y="33438"/>
                  </a:moveTo>
                  <a:lnTo>
                    <a:pt x="296742" y="33438"/>
                  </a:lnTo>
                  <a:lnTo>
                    <a:pt x="296742" y="43594"/>
                  </a:lnTo>
                  <a:lnTo>
                    <a:pt x="323392" y="43594"/>
                  </a:lnTo>
                  <a:lnTo>
                    <a:pt x="323392" y="33438"/>
                  </a:lnTo>
                  <a:close/>
                </a:path>
                <a:path w="631825" h="132079">
                  <a:moveTo>
                    <a:pt x="372745" y="33438"/>
                  </a:moveTo>
                  <a:lnTo>
                    <a:pt x="345190" y="33438"/>
                  </a:lnTo>
                  <a:lnTo>
                    <a:pt x="345190" y="129385"/>
                  </a:lnTo>
                  <a:lnTo>
                    <a:pt x="373457" y="129385"/>
                  </a:lnTo>
                  <a:lnTo>
                    <a:pt x="373575" y="77913"/>
                  </a:lnTo>
                  <a:lnTo>
                    <a:pt x="375008" y="69394"/>
                  </a:lnTo>
                  <a:lnTo>
                    <a:pt x="379368" y="62263"/>
                  </a:lnTo>
                  <a:lnTo>
                    <a:pt x="386092" y="57660"/>
                  </a:lnTo>
                  <a:lnTo>
                    <a:pt x="394738" y="56028"/>
                  </a:lnTo>
                  <a:lnTo>
                    <a:pt x="439589" y="56028"/>
                  </a:lnTo>
                  <a:lnTo>
                    <a:pt x="439043" y="53046"/>
                  </a:lnTo>
                  <a:lnTo>
                    <a:pt x="434695" y="46745"/>
                  </a:lnTo>
                  <a:lnTo>
                    <a:pt x="372746" y="46745"/>
                  </a:lnTo>
                  <a:lnTo>
                    <a:pt x="372745" y="33438"/>
                  </a:lnTo>
                  <a:close/>
                </a:path>
                <a:path w="631825" h="132079">
                  <a:moveTo>
                    <a:pt x="439589" y="56028"/>
                  </a:moveTo>
                  <a:lnTo>
                    <a:pt x="394738" y="56028"/>
                  </a:lnTo>
                  <a:lnTo>
                    <a:pt x="402607" y="57452"/>
                  </a:lnTo>
                  <a:lnTo>
                    <a:pt x="408693" y="61650"/>
                  </a:lnTo>
                  <a:lnTo>
                    <a:pt x="412621" y="68508"/>
                  </a:lnTo>
                  <a:lnTo>
                    <a:pt x="414014" y="77913"/>
                  </a:lnTo>
                  <a:lnTo>
                    <a:pt x="414014" y="129385"/>
                  </a:lnTo>
                  <a:lnTo>
                    <a:pt x="442281" y="129385"/>
                  </a:lnTo>
                  <a:lnTo>
                    <a:pt x="442280" y="70731"/>
                  </a:lnTo>
                  <a:lnTo>
                    <a:pt x="439589" y="56028"/>
                  </a:lnTo>
                  <a:close/>
                </a:path>
                <a:path w="631825" h="132079">
                  <a:moveTo>
                    <a:pt x="403923" y="30815"/>
                  </a:moveTo>
                  <a:lnTo>
                    <a:pt x="393430" y="32098"/>
                  </a:lnTo>
                  <a:lnTo>
                    <a:pt x="384550" y="35563"/>
                  </a:lnTo>
                  <a:lnTo>
                    <a:pt x="377562" y="40637"/>
                  </a:lnTo>
                  <a:lnTo>
                    <a:pt x="372746" y="46745"/>
                  </a:lnTo>
                  <a:lnTo>
                    <a:pt x="434695" y="46745"/>
                  </a:lnTo>
                  <a:lnTo>
                    <a:pt x="430451" y="40597"/>
                  </a:lnTo>
                  <a:lnTo>
                    <a:pt x="418185" y="33236"/>
                  </a:lnTo>
                  <a:lnTo>
                    <a:pt x="403923" y="30815"/>
                  </a:lnTo>
                  <a:close/>
                </a:path>
                <a:path w="631825" h="132079">
                  <a:moveTo>
                    <a:pt x="495774" y="0"/>
                  </a:moveTo>
                  <a:lnTo>
                    <a:pt x="465890" y="0"/>
                  </a:lnTo>
                  <a:lnTo>
                    <a:pt x="465890" y="129385"/>
                  </a:lnTo>
                  <a:lnTo>
                    <a:pt x="495774" y="129385"/>
                  </a:lnTo>
                  <a:lnTo>
                    <a:pt x="495774" y="0"/>
                  </a:lnTo>
                  <a:close/>
                </a:path>
                <a:path w="631825" h="132079">
                  <a:moveTo>
                    <a:pt x="547779" y="0"/>
                  </a:moveTo>
                  <a:lnTo>
                    <a:pt x="513432" y="0"/>
                  </a:lnTo>
                  <a:lnTo>
                    <a:pt x="552307" y="64077"/>
                  </a:lnTo>
                  <a:lnTo>
                    <a:pt x="510328" y="129385"/>
                  </a:lnTo>
                  <a:lnTo>
                    <a:pt x="545128" y="129385"/>
                  </a:lnTo>
                  <a:lnTo>
                    <a:pt x="571195" y="85963"/>
                  </a:lnTo>
                  <a:lnTo>
                    <a:pt x="603976" y="85963"/>
                  </a:lnTo>
                  <a:lnTo>
                    <a:pt x="590277" y="64077"/>
                  </a:lnTo>
                  <a:lnTo>
                    <a:pt x="604372" y="42192"/>
                  </a:lnTo>
                  <a:lnTo>
                    <a:pt x="571583" y="42192"/>
                  </a:lnTo>
                  <a:lnTo>
                    <a:pt x="547779" y="0"/>
                  </a:lnTo>
                  <a:close/>
                </a:path>
                <a:path w="631825" h="132079">
                  <a:moveTo>
                    <a:pt x="603976" y="85963"/>
                  </a:moveTo>
                  <a:lnTo>
                    <a:pt x="571195" y="85963"/>
                  </a:lnTo>
                  <a:lnTo>
                    <a:pt x="596745" y="129385"/>
                  </a:lnTo>
                  <a:lnTo>
                    <a:pt x="631157" y="129385"/>
                  </a:lnTo>
                  <a:lnTo>
                    <a:pt x="603976" y="85963"/>
                  </a:lnTo>
                  <a:close/>
                </a:path>
                <a:path w="631825" h="132079">
                  <a:moveTo>
                    <a:pt x="631545" y="0"/>
                  </a:moveTo>
                  <a:lnTo>
                    <a:pt x="596745" y="0"/>
                  </a:lnTo>
                  <a:lnTo>
                    <a:pt x="571583" y="42192"/>
                  </a:lnTo>
                  <a:lnTo>
                    <a:pt x="604372" y="42192"/>
                  </a:lnTo>
                  <a:lnTo>
                    <a:pt x="631545" y="0"/>
                  </a:lnTo>
                  <a:close/>
                </a:path>
              </a:pathLst>
            </a:custGeom>
            <a:solidFill>
              <a:srgbClr val="212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117" y="5235571"/>
              <a:ext cx="228204" cy="2264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06211" y="5238586"/>
              <a:ext cx="224154" cy="217804"/>
            </a:xfrm>
            <a:custGeom>
              <a:avLst/>
              <a:gdLst/>
              <a:ahLst/>
              <a:cxnLst/>
              <a:rect l="l" t="t" r="r" b="b"/>
              <a:pathLst>
                <a:path w="224154" h="217804">
                  <a:moveTo>
                    <a:pt x="111772" y="0"/>
                  </a:moveTo>
                  <a:lnTo>
                    <a:pt x="0" y="108672"/>
                  </a:lnTo>
                  <a:lnTo>
                    <a:pt x="111772" y="217348"/>
                  </a:lnTo>
                  <a:lnTo>
                    <a:pt x="223545" y="108672"/>
                  </a:lnTo>
                  <a:lnTo>
                    <a:pt x="111772" y="0"/>
                  </a:lnTo>
                  <a:close/>
                </a:path>
              </a:pathLst>
            </a:custGeom>
            <a:solidFill>
              <a:srgbClr val="166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17984" y="5271792"/>
              <a:ext cx="112395" cy="151130"/>
            </a:xfrm>
            <a:custGeom>
              <a:avLst/>
              <a:gdLst/>
              <a:ahLst/>
              <a:cxnLst/>
              <a:rect l="l" t="t" r="r" b="b"/>
              <a:pathLst>
                <a:path w="112395" h="151129">
                  <a:moveTo>
                    <a:pt x="32846" y="0"/>
                  </a:moveTo>
                  <a:lnTo>
                    <a:pt x="19167" y="15704"/>
                  </a:lnTo>
                  <a:lnTo>
                    <a:pt x="8826" y="33814"/>
                  </a:lnTo>
                  <a:lnTo>
                    <a:pt x="2283" y="53883"/>
                  </a:lnTo>
                  <a:lnTo>
                    <a:pt x="0" y="75467"/>
                  </a:lnTo>
                  <a:lnTo>
                    <a:pt x="2283" y="97054"/>
                  </a:lnTo>
                  <a:lnTo>
                    <a:pt x="8826" y="117124"/>
                  </a:lnTo>
                  <a:lnTo>
                    <a:pt x="19167" y="135234"/>
                  </a:lnTo>
                  <a:lnTo>
                    <a:pt x="32846" y="150937"/>
                  </a:lnTo>
                  <a:lnTo>
                    <a:pt x="111773" y="75467"/>
                  </a:lnTo>
                  <a:lnTo>
                    <a:pt x="32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35729" y="4679442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Standard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84581" y="1666049"/>
            <a:ext cx="2213610" cy="1511300"/>
            <a:chOff x="6684581" y="1666049"/>
            <a:chExt cx="2213610" cy="15113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3219" y="1694687"/>
              <a:ext cx="2156460" cy="14538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98868" y="1680336"/>
              <a:ext cx="2185035" cy="1482725"/>
            </a:xfrm>
            <a:custGeom>
              <a:avLst/>
              <a:gdLst/>
              <a:ahLst/>
              <a:cxnLst/>
              <a:rect l="l" t="t" r="r" b="b"/>
              <a:pathLst>
                <a:path w="2185034" h="1482725">
                  <a:moveTo>
                    <a:pt x="0" y="1482471"/>
                  </a:moveTo>
                  <a:lnTo>
                    <a:pt x="2185034" y="1482471"/>
                  </a:lnTo>
                  <a:lnTo>
                    <a:pt x="2185034" y="0"/>
                  </a:lnTo>
                  <a:lnTo>
                    <a:pt x="0" y="0"/>
                  </a:lnTo>
                  <a:lnTo>
                    <a:pt x="0" y="1482471"/>
                  </a:lnTo>
                  <a:close/>
                </a:path>
              </a:pathLst>
            </a:custGeom>
            <a:ln w="2857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76058" y="3735781"/>
            <a:ext cx="1430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Accelerator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Content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14161" y="5576417"/>
            <a:ext cx="106426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Enterprise Architecture Management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42944" y="3101339"/>
            <a:ext cx="4331335" cy="744220"/>
            <a:chOff x="3742944" y="3101339"/>
            <a:chExt cx="4331335" cy="7442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8747" y="3291839"/>
              <a:ext cx="565403" cy="4450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2944" y="3101339"/>
              <a:ext cx="745236" cy="7437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470909" y="3735781"/>
            <a:ext cx="1290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</a:t>
            </a:r>
            <a:endParaRPr sz="14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Repository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353" y="3735781"/>
            <a:ext cx="819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Dictionary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5092" y="4933188"/>
            <a:ext cx="772668" cy="7620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868157" y="5576417"/>
            <a:ext cx="98806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Third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Party Systems/ Applications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4596" y="4686045"/>
            <a:ext cx="1074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REST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83127" y="5576417"/>
            <a:ext cx="1861185" cy="773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Application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Lifecycle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Management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(i.e.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Management)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75688" y="1912620"/>
            <a:ext cx="577595" cy="58369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984375" y="2517165"/>
            <a:ext cx="7600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solidFill>
                  <a:srgbClr val="EFAB00"/>
                </a:solidFill>
                <a:latin typeface="Arial MT"/>
                <a:cs typeface="Arial MT"/>
              </a:rPr>
              <a:t>Best </a:t>
            </a:r>
            <a:r>
              <a:rPr sz="1600" spc="-10" dirty="0">
                <a:solidFill>
                  <a:srgbClr val="EFAB00"/>
                </a:solidFill>
                <a:latin typeface="Arial MT"/>
                <a:cs typeface="Arial MT"/>
              </a:rPr>
              <a:t>Practice Setup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26764" y="4319015"/>
            <a:ext cx="4619625" cy="1263650"/>
            <a:chOff x="3826764" y="4319015"/>
            <a:chExt cx="4619625" cy="1263650"/>
          </a:xfrm>
        </p:grpSpPr>
        <p:sp>
          <p:nvSpPr>
            <p:cNvPr id="34" name="object 34"/>
            <p:cNvSpPr/>
            <p:nvPr/>
          </p:nvSpPr>
          <p:spPr>
            <a:xfrm>
              <a:off x="4026408" y="4319015"/>
              <a:ext cx="4419600" cy="335280"/>
            </a:xfrm>
            <a:custGeom>
              <a:avLst/>
              <a:gdLst/>
              <a:ahLst/>
              <a:cxnLst/>
              <a:rect l="l" t="t" r="r" b="b"/>
              <a:pathLst>
                <a:path w="4419600" h="335279">
                  <a:moveTo>
                    <a:pt x="169164" y="84582"/>
                  </a:moveTo>
                  <a:lnTo>
                    <a:pt x="84582" y="0"/>
                  </a:lnTo>
                  <a:lnTo>
                    <a:pt x="0" y="84582"/>
                  </a:lnTo>
                  <a:lnTo>
                    <a:pt x="42291" y="84582"/>
                  </a:lnTo>
                  <a:lnTo>
                    <a:pt x="42291" y="250698"/>
                  </a:lnTo>
                  <a:lnTo>
                    <a:pt x="0" y="250698"/>
                  </a:lnTo>
                  <a:lnTo>
                    <a:pt x="84582" y="335280"/>
                  </a:lnTo>
                  <a:lnTo>
                    <a:pt x="169164" y="250698"/>
                  </a:lnTo>
                  <a:lnTo>
                    <a:pt x="126873" y="250698"/>
                  </a:lnTo>
                  <a:lnTo>
                    <a:pt x="126873" y="84582"/>
                  </a:lnTo>
                  <a:lnTo>
                    <a:pt x="169164" y="84582"/>
                  </a:lnTo>
                  <a:close/>
                </a:path>
                <a:path w="4419600" h="335279">
                  <a:moveTo>
                    <a:pt x="1706880" y="85344"/>
                  </a:moveTo>
                  <a:lnTo>
                    <a:pt x="1621536" y="0"/>
                  </a:lnTo>
                  <a:lnTo>
                    <a:pt x="1536192" y="85344"/>
                  </a:lnTo>
                  <a:lnTo>
                    <a:pt x="1578864" y="85344"/>
                  </a:lnTo>
                  <a:lnTo>
                    <a:pt x="1578864" y="249936"/>
                  </a:lnTo>
                  <a:lnTo>
                    <a:pt x="1536192" y="249936"/>
                  </a:lnTo>
                  <a:lnTo>
                    <a:pt x="1621536" y="335280"/>
                  </a:lnTo>
                  <a:lnTo>
                    <a:pt x="1706880" y="249936"/>
                  </a:lnTo>
                  <a:lnTo>
                    <a:pt x="1664208" y="249936"/>
                  </a:lnTo>
                  <a:lnTo>
                    <a:pt x="1664208" y="85344"/>
                  </a:lnTo>
                  <a:lnTo>
                    <a:pt x="1706880" y="85344"/>
                  </a:lnTo>
                  <a:close/>
                </a:path>
                <a:path w="4419600" h="335279">
                  <a:moveTo>
                    <a:pt x="4419600" y="84582"/>
                  </a:moveTo>
                  <a:lnTo>
                    <a:pt x="4335018" y="0"/>
                  </a:lnTo>
                  <a:lnTo>
                    <a:pt x="4250436" y="84582"/>
                  </a:lnTo>
                  <a:lnTo>
                    <a:pt x="4292727" y="84582"/>
                  </a:lnTo>
                  <a:lnTo>
                    <a:pt x="4292727" y="249174"/>
                  </a:lnTo>
                  <a:lnTo>
                    <a:pt x="4250436" y="249174"/>
                  </a:lnTo>
                  <a:lnTo>
                    <a:pt x="4335018" y="333756"/>
                  </a:lnTo>
                  <a:lnTo>
                    <a:pt x="4419600" y="249174"/>
                  </a:lnTo>
                  <a:lnTo>
                    <a:pt x="4377309" y="249174"/>
                  </a:lnTo>
                  <a:lnTo>
                    <a:pt x="4377309" y="84582"/>
                  </a:lnTo>
                  <a:lnTo>
                    <a:pt x="4419600" y="8458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6764" y="5042928"/>
              <a:ext cx="551688" cy="53922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83903" y="268971"/>
            <a:ext cx="803483" cy="80230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2184" y="3101339"/>
            <a:ext cx="743712" cy="74371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20" grpId="0"/>
      <p:bldP spid="21" grpId="0"/>
      <p:bldP spid="25" grpId="0"/>
      <p:bldP spid="26" grpId="0"/>
      <p:bldP spid="28" grpId="0"/>
      <p:bldP spid="29" grpId="0"/>
      <p:bldP spid="30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6835" y="1274063"/>
            <a:ext cx="3891279" cy="2527300"/>
          </a:xfrm>
          <a:custGeom>
            <a:avLst/>
            <a:gdLst/>
            <a:ahLst/>
            <a:cxnLst/>
            <a:rect l="l" t="t" r="r" b="b"/>
            <a:pathLst>
              <a:path w="3891279" h="2527300">
                <a:moveTo>
                  <a:pt x="3844290" y="0"/>
                </a:moveTo>
                <a:lnTo>
                  <a:pt x="46481" y="0"/>
                </a:lnTo>
                <a:lnTo>
                  <a:pt x="28396" y="3655"/>
                </a:lnTo>
                <a:lnTo>
                  <a:pt x="13620" y="13620"/>
                </a:lnTo>
                <a:lnTo>
                  <a:pt x="3655" y="28396"/>
                </a:lnTo>
                <a:lnTo>
                  <a:pt x="0" y="46482"/>
                </a:lnTo>
                <a:lnTo>
                  <a:pt x="0" y="2480310"/>
                </a:lnTo>
                <a:lnTo>
                  <a:pt x="3655" y="2498395"/>
                </a:lnTo>
                <a:lnTo>
                  <a:pt x="13620" y="2513171"/>
                </a:lnTo>
                <a:lnTo>
                  <a:pt x="28396" y="2523136"/>
                </a:lnTo>
                <a:lnTo>
                  <a:pt x="46481" y="2526792"/>
                </a:lnTo>
                <a:lnTo>
                  <a:pt x="3844290" y="2526792"/>
                </a:lnTo>
                <a:lnTo>
                  <a:pt x="3862375" y="2523136"/>
                </a:lnTo>
                <a:lnTo>
                  <a:pt x="3877151" y="2513171"/>
                </a:lnTo>
                <a:lnTo>
                  <a:pt x="3887116" y="2498395"/>
                </a:lnTo>
                <a:lnTo>
                  <a:pt x="3890772" y="2480310"/>
                </a:lnTo>
                <a:lnTo>
                  <a:pt x="3890772" y="46482"/>
                </a:lnTo>
                <a:lnTo>
                  <a:pt x="3887116" y="28396"/>
                </a:lnTo>
                <a:lnTo>
                  <a:pt x="3877151" y="13620"/>
                </a:lnTo>
                <a:lnTo>
                  <a:pt x="3862375" y="3655"/>
                </a:lnTo>
                <a:lnTo>
                  <a:pt x="384429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8946" y="264546"/>
            <a:ext cx="818225" cy="8034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7916" y="3088639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Identify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value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drivers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define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goals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036" y="2355596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2006" y="1516633"/>
            <a:ext cx="2236470" cy="1465580"/>
            <a:chOff x="302006" y="1516633"/>
            <a:chExt cx="2236470" cy="1465580"/>
          </a:xfrm>
        </p:grpSpPr>
        <p:sp>
          <p:nvSpPr>
            <p:cNvPr id="7" name="object 7"/>
            <p:cNvSpPr/>
            <p:nvPr/>
          </p:nvSpPr>
          <p:spPr>
            <a:xfrm>
              <a:off x="314706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48" y="1691735"/>
              <a:ext cx="600187" cy="6001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54886" y="2212085"/>
              <a:ext cx="783590" cy="76200"/>
            </a:xfrm>
            <a:custGeom>
              <a:avLst/>
              <a:gdLst/>
              <a:ahLst/>
              <a:cxnLst/>
              <a:rect l="l" t="t" r="r" b="b"/>
              <a:pathLst>
                <a:path w="783589" h="76200">
                  <a:moveTo>
                    <a:pt x="706882" y="0"/>
                  </a:moveTo>
                  <a:lnTo>
                    <a:pt x="706882" y="76200"/>
                  </a:lnTo>
                  <a:lnTo>
                    <a:pt x="757682" y="50800"/>
                  </a:lnTo>
                  <a:lnTo>
                    <a:pt x="719582" y="50800"/>
                  </a:lnTo>
                  <a:lnTo>
                    <a:pt x="719582" y="25400"/>
                  </a:lnTo>
                  <a:lnTo>
                    <a:pt x="757682" y="25400"/>
                  </a:lnTo>
                  <a:lnTo>
                    <a:pt x="706882" y="0"/>
                  </a:lnTo>
                  <a:close/>
                </a:path>
                <a:path w="783589" h="76200">
                  <a:moveTo>
                    <a:pt x="706882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706882" y="50800"/>
                  </a:lnTo>
                  <a:lnTo>
                    <a:pt x="706882" y="25400"/>
                  </a:lnTo>
                  <a:close/>
                </a:path>
                <a:path w="783589" h="76200">
                  <a:moveTo>
                    <a:pt x="757682" y="25400"/>
                  </a:moveTo>
                  <a:lnTo>
                    <a:pt x="719582" y="25400"/>
                  </a:lnTo>
                  <a:lnTo>
                    <a:pt x="719582" y="50800"/>
                  </a:lnTo>
                  <a:lnTo>
                    <a:pt x="757682" y="50800"/>
                  </a:lnTo>
                  <a:lnTo>
                    <a:pt x="783082" y="38100"/>
                  </a:lnTo>
                  <a:lnTo>
                    <a:pt x="757682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66745" y="3088639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Prepare</a:t>
            </a:r>
            <a:r>
              <a:rPr sz="1400" spc="-6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the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526" y="2355596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23998" y="1516633"/>
            <a:ext cx="1830705" cy="1465580"/>
            <a:chOff x="2523998" y="1516633"/>
            <a:chExt cx="1830705" cy="1465580"/>
          </a:xfrm>
        </p:grpSpPr>
        <p:sp>
          <p:nvSpPr>
            <p:cNvPr id="13" name="object 13"/>
            <p:cNvSpPr/>
            <p:nvPr/>
          </p:nvSpPr>
          <p:spPr>
            <a:xfrm>
              <a:off x="2536698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79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788" y="1580387"/>
              <a:ext cx="758951" cy="7589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76878" y="2212085"/>
              <a:ext cx="377825" cy="76200"/>
            </a:xfrm>
            <a:custGeom>
              <a:avLst/>
              <a:gdLst/>
              <a:ahLst/>
              <a:cxnLst/>
              <a:rect l="l" t="t" r="r" b="b"/>
              <a:pathLst>
                <a:path w="377825" h="76200">
                  <a:moveTo>
                    <a:pt x="301371" y="0"/>
                  </a:moveTo>
                  <a:lnTo>
                    <a:pt x="301371" y="76200"/>
                  </a:lnTo>
                  <a:lnTo>
                    <a:pt x="352171" y="50800"/>
                  </a:lnTo>
                  <a:lnTo>
                    <a:pt x="314071" y="50800"/>
                  </a:lnTo>
                  <a:lnTo>
                    <a:pt x="314071" y="25400"/>
                  </a:lnTo>
                  <a:lnTo>
                    <a:pt x="352171" y="25400"/>
                  </a:lnTo>
                  <a:lnTo>
                    <a:pt x="301371" y="0"/>
                  </a:lnTo>
                  <a:close/>
                </a:path>
                <a:path w="377825" h="76200">
                  <a:moveTo>
                    <a:pt x="30137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1371" y="50800"/>
                  </a:lnTo>
                  <a:lnTo>
                    <a:pt x="301371" y="25400"/>
                  </a:lnTo>
                  <a:close/>
                </a:path>
                <a:path w="377825" h="76200">
                  <a:moveTo>
                    <a:pt x="352171" y="25400"/>
                  </a:moveTo>
                  <a:lnTo>
                    <a:pt x="314071" y="25400"/>
                  </a:lnTo>
                  <a:lnTo>
                    <a:pt x="314071" y="50800"/>
                  </a:lnTo>
                  <a:lnTo>
                    <a:pt x="352171" y="50800"/>
                  </a:lnTo>
                  <a:lnTo>
                    <a:pt x="377571" y="38100"/>
                  </a:lnTo>
                  <a:lnTo>
                    <a:pt x="352171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01439" y="3088639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Collaborate</a:t>
            </a:r>
            <a:r>
              <a:rPr sz="1400" spc="-9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on 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future</a:t>
            </a:r>
            <a:r>
              <a:rPr sz="1400" spc="-6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7278" y="2355596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42129" y="1516633"/>
            <a:ext cx="2231390" cy="1465580"/>
            <a:chOff x="4342129" y="1516633"/>
            <a:chExt cx="2231390" cy="1465580"/>
          </a:xfrm>
        </p:grpSpPr>
        <p:sp>
          <p:nvSpPr>
            <p:cNvPr id="19" name="object 19"/>
            <p:cNvSpPr/>
            <p:nvPr/>
          </p:nvSpPr>
          <p:spPr>
            <a:xfrm>
              <a:off x="4354829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0683" y="1618487"/>
              <a:ext cx="742188" cy="7421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95009" y="2212085"/>
              <a:ext cx="778510" cy="76200"/>
            </a:xfrm>
            <a:custGeom>
              <a:avLst/>
              <a:gdLst/>
              <a:ahLst/>
              <a:cxnLst/>
              <a:rect l="l" t="t" r="r" b="b"/>
              <a:pathLst>
                <a:path w="778509" h="76200">
                  <a:moveTo>
                    <a:pt x="701928" y="0"/>
                  </a:moveTo>
                  <a:lnTo>
                    <a:pt x="701928" y="76200"/>
                  </a:lnTo>
                  <a:lnTo>
                    <a:pt x="752729" y="50800"/>
                  </a:lnTo>
                  <a:lnTo>
                    <a:pt x="714629" y="50800"/>
                  </a:lnTo>
                  <a:lnTo>
                    <a:pt x="714629" y="25400"/>
                  </a:lnTo>
                  <a:lnTo>
                    <a:pt x="752729" y="25400"/>
                  </a:lnTo>
                  <a:lnTo>
                    <a:pt x="701928" y="0"/>
                  </a:lnTo>
                  <a:close/>
                </a:path>
                <a:path w="778509" h="76200">
                  <a:moveTo>
                    <a:pt x="70192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701928" y="50800"/>
                  </a:lnTo>
                  <a:lnTo>
                    <a:pt x="701928" y="25400"/>
                  </a:lnTo>
                  <a:close/>
                </a:path>
                <a:path w="778509" h="76200">
                  <a:moveTo>
                    <a:pt x="752729" y="25400"/>
                  </a:moveTo>
                  <a:lnTo>
                    <a:pt x="714629" y="25400"/>
                  </a:lnTo>
                  <a:lnTo>
                    <a:pt x="714629" y="50800"/>
                  </a:lnTo>
                  <a:lnTo>
                    <a:pt x="752729" y="50800"/>
                  </a:lnTo>
                  <a:lnTo>
                    <a:pt x="778129" y="38100"/>
                  </a:lnTo>
                  <a:lnTo>
                    <a:pt x="752729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21577" y="3088639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Implement</a:t>
            </a:r>
            <a:r>
              <a:rPr sz="1400" spc="-8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improvements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6702" y="2355596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61073" y="1516633"/>
            <a:ext cx="1824355" cy="1465580"/>
            <a:chOff x="6561073" y="1516633"/>
            <a:chExt cx="1824355" cy="1465580"/>
          </a:xfrm>
        </p:grpSpPr>
        <p:sp>
          <p:nvSpPr>
            <p:cNvPr id="25" name="object 25"/>
            <p:cNvSpPr/>
            <p:nvPr/>
          </p:nvSpPr>
          <p:spPr>
            <a:xfrm>
              <a:off x="6573773" y="1529333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79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0038" y="1716548"/>
              <a:ext cx="561336" cy="5613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12429" y="2212085"/>
              <a:ext cx="372745" cy="76200"/>
            </a:xfrm>
            <a:custGeom>
              <a:avLst/>
              <a:gdLst/>
              <a:ahLst/>
              <a:cxnLst/>
              <a:rect l="l" t="t" r="r" b="b"/>
              <a:pathLst>
                <a:path w="372745" h="76200">
                  <a:moveTo>
                    <a:pt x="296418" y="0"/>
                  </a:moveTo>
                  <a:lnTo>
                    <a:pt x="296418" y="76200"/>
                  </a:lnTo>
                  <a:lnTo>
                    <a:pt x="347218" y="50800"/>
                  </a:lnTo>
                  <a:lnTo>
                    <a:pt x="309118" y="50800"/>
                  </a:lnTo>
                  <a:lnTo>
                    <a:pt x="309118" y="25400"/>
                  </a:lnTo>
                  <a:lnTo>
                    <a:pt x="347218" y="25400"/>
                  </a:lnTo>
                  <a:lnTo>
                    <a:pt x="296418" y="0"/>
                  </a:lnTo>
                  <a:close/>
                </a:path>
                <a:path w="372745" h="76200">
                  <a:moveTo>
                    <a:pt x="29641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6418" y="50800"/>
                  </a:lnTo>
                  <a:lnTo>
                    <a:pt x="296418" y="25400"/>
                  </a:lnTo>
                  <a:close/>
                </a:path>
                <a:path w="372745" h="76200">
                  <a:moveTo>
                    <a:pt x="347218" y="25400"/>
                  </a:moveTo>
                  <a:lnTo>
                    <a:pt x="309118" y="25400"/>
                  </a:lnTo>
                  <a:lnTo>
                    <a:pt x="309118" y="50800"/>
                  </a:lnTo>
                  <a:lnTo>
                    <a:pt x="347218" y="50800"/>
                  </a:lnTo>
                  <a:lnTo>
                    <a:pt x="372618" y="38100"/>
                  </a:lnTo>
                  <a:lnTo>
                    <a:pt x="347218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49081" y="3088639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Govern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the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rollout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12200" y="2355596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373109" y="1516633"/>
            <a:ext cx="2026920" cy="1465580"/>
            <a:chOff x="8373109" y="1516633"/>
            <a:chExt cx="2026920" cy="1465580"/>
          </a:xfrm>
        </p:grpSpPr>
        <p:sp>
          <p:nvSpPr>
            <p:cNvPr id="31" name="object 31"/>
            <p:cNvSpPr/>
            <p:nvPr/>
          </p:nvSpPr>
          <p:spPr>
            <a:xfrm>
              <a:off x="8385809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0807" y="1711451"/>
              <a:ext cx="716279" cy="71780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825989" y="2212085"/>
              <a:ext cx="574040" cy="76200"/>
            </a:xfrm>
            <a:custGeom>
              <a:avLst/>
              <a:gdLst/>
              <a:ahLst/>
              <a:cxnLst/>
              <a:rect l="l" t="t" r="r" b="b"/>
              <a:pathLst>
                <a:path w="574040" h="76200">
                  <a:moveTo>
                    <a:pt x="497585" y="0"/>
                  </a:moveTo>
                  <a:lnTo>
                    <a:pt x="497585" y="76200"/>
                  </a:lnTo>
                  <a:lnTo>
                    <a:pt x="548385" y="50800"/>
                  </a:lnTo>
                  <a:lnTo>
                    <a:pt x="510285" y="50800"/>
                  </a:lnTo>
                  <a:lnTo>
                    <a:pt x="510285" y="25400"/>
                  </a:lnTo>
                  <a:lnTo>
                    <a:pt x="548385" y="25400"/>
                  </a:lnTo>
                  <a:lnTo>
                    <a:pt x="497585" y="0"/>
                  </a:lnTo>
                  <a:close/>
                </a:path>
                <a:path w="574040" h="76200">
                  <a:moveTo>
                    <a:pt x="49758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97585" y="50800"/>
                  </a:lnTo>
                  <a:lnTo>
                    <a:pt x="497585" y="25400"/>
                  </a:lnTo>
                  <a:close/>
                </a:path>
                <a:path w="574040" h="76200">
                  <a:moveTo>
                    <a:pt x="548385" y="25400"/>
                  </a:moveTo>
                  <a:lnTo>
                    <a:pt x="510285" y="25400"/>
                  </a:lnTo>
                  <a:lnTo>
                    <a:pt x="510285" y="50800"/>
                  </a:lnTo>
                  <a:lnTo>
                    <a:pt x="548385" y="50800"/>
                  </a:lnTo>
                  <a:lnTo>
                    <a:pt x="573785" y="38100"/>
                  </a:lnTo>
                  <a:lnTo>
                    <a:pt x="548385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603483" y="2981401"/>
            <a:ext cx="101473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Monitor</a:t>
            </a:r>
            <a:r>
              <a:rPr sz="1400" spc="-7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continuously improve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89106" y="2355596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81200" y="1516633"/>
            <a:ext cx="9871075" cy="4827905"/>
            <a:chOff x="1981200" y="1516633"/>
            <a:chExt cx="9871075" cy="4827905"/>
          </a:xfrm>
        </p:grpSpPr>
        <p:sp>
          <p:nvSpPr>
            <p:cNvPr id="37" name="object 37"/>
            <p:cNvSpPr/>
            <p:nvPr/>
          </p:nvSpPr>
          <p:spPr>
            <a:xfrm>
              <a:off x="10399014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79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340" y="1623059"/>
              <a:ext cx="806196" cy="8061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84247" y="4312919"/>
              <a:ext cx="4617720" cy="2032000"/>
            </a:xfrm>
            <a:custGeom>
              <a:avLst/>
              <a:gdLst/>
              <a:ahLst/>
              <a:cxnLst/>
              <a:rect l="l" t="t" r="r" b="b"/>
              <a:pathLst>
                <a:path w="4617720" h="2032000">
                  <a:moveTo>
                    <a:pt x="4617720" y="0"/>
                  </a:moveTo>
                  <a:lnTo>
                    <a:pt x="0" y="0"/>
                  </a:lnTo>
                  <a:lnTo>
                    <a:pt x="0" y="2031491"/>
                  </a:lnTo>
                  <a:lnTo>
                    <a:pt x="4617720" y="2031491"/>
                  </a:lnTo>
                  <a:lnTo>
                    <a:pt x="4617720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81200" y="3764279"/>
              <a:ext cx="4989830" cy="728980"/>
            </a:xfrm>
            <a:custGeom>
              <a:avLst/>
              <a:gdLst/>
              <a:ahLst/>
              <a:cxnLst/>
              <a:rect l="l" t="t" r="r" b="b"/>
              <a:pathLst>
                <a:path w="4989830" h="728979">
                  <a:moveTo>
                    <a:pt x="4625340" y="0"/>
                  </a:moveTo>
                  <a:lnTo>
                    <a:pt x="4625340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4625340" y="546354"/>
                  </a:lnTo>
                  <a:lnTo>
                    <a:pt x="4625340" y="728472"/>
                  </a:lnTo>
                  <a:lnTo>
                    <a:pt x="4989576" y="364236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59051" y="3989959"/>
            <a:ext cx="4495800" cy="2239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preparation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  <a:p>
            <a:pPr marL="194310" marR="96520" indent="-180340">
              <a:lnSpc>
                <a:spcPct val="100000"/>
              </a:lnSpc>
              <a:spcBef>
                <a:spcPts val="1470"/>
              </a:spcBef>
              <a:buFont typeface="Wingdings"/>
              <a:buChar char=""/>
              <a:tabLst>
                <a:tab pos="194945" algn="l"/>
              </a:tabLst>
            </a:pPr>
            <a:r>
              <a:rPr sz="1600" dirty="0">
                <a:latin typeface="Arial MT"/>
                <a:cs typeface="Arial MT"/>
              </a:rPr>
              <a:t>Realizing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facilitation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Signavio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transformation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workspace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adoption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fit-</a:t>
            </a:r>
            <a:r>
              <a:rPr sz="1600" b="1" spc="-20" dirty="0">
                <a:latin typeface="Arial"/>
                <a:cs typeface="Arial"/>
              </a:rPr>
              <a:t>to-</a:t>
            </a:r>
            <a:r>
              <a:rPr sz="1600" b="1" spc="-10" dirty="0">
                <a:latin typeface="Arial"/>
                <a:cs typeface="Arial"/>
              </a:rPr>
              <a:t>standard </a:t>
            </a:r>
            <a:r>
              <a:rPr sz="1600" b="1" dirty="0">
                <a:latin typeface="Arial"/>
                <a:cs typeface="Arial"/>
              </a:rPr>
              <a:t>approach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overall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program</a:t>
            </a:r>
            <a:endParaRPr sz="1600">
              <a:latin typeface="Arial MT"/>
              <a:cs typeface="Arial MT"/>
            </a:endParaRPr>
          </a:p>
          <a:p>
            <a:pPr marL="194310" marR="605790" indent="-18034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94945" algn="l"/>
              </a:tabLst>
            </a:pPr>
            <a:r>
              <a:rPr sz="1600" dirty="0">
                <a:latin typeface="Arial MT"/>
                <a:cs typeface="Arial MT"/>
              </a:rPr>
              <a:t>Including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user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enablement,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continuous advisory,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safeguarding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48755" y="5684520"/>
            <a:ext cx="1038225" cy="1039494"/>
            <a:chOff x="6048755" y="5684520"/>
            <a:chExt cx="1038225" cy="1039494"/>
          </a:xfrm>
        </p:grpSpPr>
        <p:sp>
          <p:nvSpPr>
            <p:cNvPr id="43" name="object 43"/>
            <p:cNvSpPr/>
            <p:nvPr/>
          </p:nvSpPr>
          <p:spPr>
            <a:xfrm>
              <a:off x="6379463" y="5946648"/>
              <a:ext cx="220979" cy="382905"/>
            </a:xfrm>
            <a:custGeom>
              <a:avLst/>
              <a:gdLst/>
              <a:ahLst/>
              <a:cxnLst/>
              <a:rect l="l" t="t" r="r" b="b"/>
              <a:pathLst>
                <a:path w="220979" h="382904">
                  <a:moveTo>
                    <a:pt x="0" y="0"/>
                  </a:moveTo>
                  <a:lnTo>
                    <a:pt x="1905" y="264528"/>
                  </a:lnTo>
                  <a:lnTo>
                    <a:pt x="220980" y="382523"/>
                  </a:lnTo>
                  <a:lnTo>
                    <a:pt x="220980" y="127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8755" y="5684520"/>
              <a:ext cx="1037844" cy="1039368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91440" y="240538"/>
            <a:ext cx="8259368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preparation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service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10" grpId="0"/>
      <p:bldP spid="11" grpId="0"/>
      <p:bldP spid="16" grpId="0"/>
      <p:bldP spid="17" grpId="0"/>
      <p:bldP spid="22" grpId="0"/>
      <p:bldP spid="23" grpId="0"/>
      <p:bldP spid="28" grpId="0"/>
      <p:bldP spid="29" grpId="0"/>
      <p:bldP spid="34" grpId="0"/>
      <p:bldP spid="35" grpId="0"/>
      <p:bldP spid="41" grpId="0"/>
      <p:bldP spid="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21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18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14781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97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214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design:</a:t>
            </a:r>
            <a:r>
              <a:rPr spc="-20" dirty="0"/>
              <a:t> </a:t>
            </a:r>
            <a:r>
              <a:rPr dirty="0"/>
              <a:t>capabilities overview</a:t>
            </a:r>
            <a:r>
              <a:rPr spc="-10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20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203" y="1524573"/>
            <a:ext cx="5395595" cy="4672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Challenges:</a:t>
            </a:r>
            <a:endParaRPr sz="1800" dirty="0">
              <a:latin typeface="Arial"/>
              <a:cs typeface="Arial"/>
            </a:endParaRPr>
          </a:p>
          <a:p>
            <a:pPr marL="193675" marR="72390" indent="-18161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Lack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visibility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understanding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company-wide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locally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defined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best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practices</a:t>
            </a:r>
            <a:endParaRPr sz="1600" dirty="0">
              <a:latin typeface="Arial MT"/>
              <a:cs typeface="Arial MT"/>
            </a:endParaRPr>
          </a:p>
          <a:p>
            <a:pPr marL="193675" marR="32956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spc="-10" dirty="0">
                <a:latin typeface="Arial MT"/>
                <a:cs typeface="Arial MT"/>
              </a:rPr>
              <a:t>Misalignment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crucial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activities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spc="-10" dirty="0">
                <a:latin typeface="Arial MT"/>
                <a:cs typeface="Arial MT"/>
              </a:rPr>
              <a:t>organization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spc="-10" dirty="0">
                <a:latin typeface="Arial MT"/>
                <a:cs typeface="Arial MT"/>
              </a:rPr>
              <a:t>Disjointed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analysis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identification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inefficiencies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Benefits:</a:t>
            </a:r>
            <a:endParaRPr sz="18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Utilize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published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inform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employees</a:t>
            </a:r>
            <a:endParaRPr sz="16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execution</a:t>
            </a:r>
            <a:endParaRPr sz="1600" dirty="0">
              <a:latin typeface="Arial MT"/>
              <a:cs typeface="Arial MT"/>
            </a:endParaRPr>
          </a:p>
          <a:p>
            <a:pPr marL="193675" marR="162560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Align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key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sharing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changes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improvements</a:t>
            </a:r>
            <a:endParaRPr sz="1600" dirty="0">
              <a:latin typeface="Arial MT"/>
              <a:cs typeface="Arial MT"/>
            </a:endParaRPr>
          </a:p>
          <a:p>
            <a:pPr marL="193675" marR="335280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Curate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process-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specific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audiences,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functions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departments.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full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visibility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entire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Single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truth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knowledge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865587"/>
            <a:ext cx="5667756" cy="5667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026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lang="en-US" sz="20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lang="it-IT" sz="2000" b="1" dirty="0">
                <a:solidFill>
                  <a:srgbClr val="9A039A"/>
                </a:solidFill>
                <a:latin typeface="Arial"/>
                <a:cs typeface="Arial"/>
              </a:rPr>
              <a:t>SAP</a:t>
            </a:r>
            <a:r>
              <a:rPr lang="it-IT" sz="2000" b="1" spc="-5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dirty="0">
                <a:solidFill>
                  <a:srgbClr val="9A039A"/>
                </a:solidFill>
                <a:latin typeface="Arial"/>
                <a:cs typeface="Arial"/>
              </a:rPr>
              <a:t>Signavio Process</a:t>
            </a:r>
            <a:r>
              <a:rPr lang="it-IT" sz="2000" b="1" spc="-2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dirty="0">
                <a:solidFill>
                  <a:srgbClr val="9A039A"/>
                </a:solidFill>
                <a:latin typeface="Arial"/>
                <a:cs typeface="Arial"/>
              </a:rPr>
              <a:t>Collaboration</a:t>
            </a:r>
            <a:r>
              <a:rPr lang="it-IT" sz="2000" b="1" spc="-5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spc="-25" dirty="0">
                <a:solidFill>
                  <a:srgbClr val="9A039A"/>
                </a:solidFill>
                <a:latin typeface="Arial"/>
                <a:cs typeface="Arial"/>
              </a:rPr>
              <a:t>Hub</a:t>
            </a:r>
            <a:br>
              <a:rPr lang="it-IT" sz="2000" dirty="0">
                <a:solidFill>
                  <a:srgbClr val="9A039A"/>
                </a:solidFill>
                <a:latin typeface="Arial"/>
                <a:cs typeface="Arial"/>
              </a:rPr>
            </a:b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1629"/>
            <a:ext cx="2597785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1800" dirty="0">
              <a:latin typeface="Arial"/>
              <a:cs typeface="Arial"/>
            </a:endParaRPr>
          </a:p>
          <a:p>
            <a:pPr marL="193675" marR="298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360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view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landscape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– </a:t>
            </a:r>
            <a:r>
              <a:rPr sz="1800" dirty="0">
                <a:latin typeface="Arial MT"/>
                <a:cs typeface="Arial MT"/>
              </a:rPr>
              <a:t>documented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 </a:t>
            </a:r>
            <a:r>
              <a:rPr sz="1800" dirty="0">
                <a:latin typeface="Arial MT"/>
                <a:cs typeface="Arial MT"/>
              </a:rPr>
              <a:t>with related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Sharing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EFAB00"/>
                </a:solidFill>
                <a:latin typeface="Arial"/>
                <a:cs typeface="Arial"/>
              </a:rPr>
              <a:t>&amp;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communication </a:t>
            </a:r>
            <a:r>
              <a:rPr sz="1800" dirty="0">
                <a:latin typeface="Arial MT"/>
                <a:cs typeface="Arial MT"/>
              </a:rPr>
              <a:t>Review,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publish,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share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documentation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key </a:t>
            </a:r>
            <a:r>
              <a:rPr sz="1800" spc="-10" dirty="0">
                <a:latin typeface="Arial MT"/>
                <a:cs typeface="Arial MT"/>
              </a:rPr>
              <a:t>stakeholders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Monitoring</a:t>
            </a:r>
            <a:endParaRPr sz="1800" dirty="0">
              <a:latin typeface="Arial"/>
              <a:cs typeface="Arial"/>
            </a:endParaRPr>
          </a:p>
          <a:p>
            <a:pPr marL="193675" marR="698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Provide feedback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propose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improvements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relevant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0420" y="1633727"/>
            <a:ext cx="8317992" cy="471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633" y="4038600"/>
            <a:ext cx="12154467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Business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Design: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Capabilities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Overview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3511</Words>
  <Application>Microsoft Office PowerPoint</Application>
  <PresentationFormat>Widescreen</PresentationFormat>
  <Paragraphs>700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Arial MT</vt:lpstr>
      <vt:lpstr>Calibri</vt:lpstr>
      <vt:lpstr>Calibri Light</vt:lpstr>
      <vt:lpstr>Cambria</vt:lpstr>
      <vt:lpstr>Georgia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SAP Signavio Process Transformation Suite – An SAP offering</vt:lpstr>
      <vt:lpstr>Business process design: capabilities overview – part 1 Process collaboration</vt:lpstr>
      <vt:lpstr>Process collaboration with SAP Signavio Process Collaboration Hub </vt:lpstr>
      <vt:lpstr>PowerPoint Presentation</vt:lpstr>
      <vt:lpstr>Prepare your fit-to-standard workshops</vt:lpstr>
      <vt:lpstr>Business process design: capabilities overview – part 2 QuickModel BPMN diagrams</vt:lpstr>
      <vt:lpstr>Embedded model syntax check</vt:lpstr>
      <vt:lpstr>PowerPoint Presentation</vt:lpstr>
      <vt:lpstr>SAP Signavio Process Intelligence – operational insights</vt:lpstr>
      <vt:lpstr>Combine process mining and modeling with SAP Signavio solutions SAP Signavio Process Intelligence – process conformance</vt:lpstr>
      <vt:lpstr>PowerPoint Presentation</vt:lpstr>
      <vt:lpstr>SAP Signavio 3 key pillars</vt:lpstr>
      <vt:lpstr>What do SAP Signavio Value Accelerators consist of?</vt:lpstr>
      <vt:lpstr>SAP Signavio Value Accelerators: overview How SAP Signavio Value Accelerators support your transformation journey</vt:lpstr>
      <vt:lpstr>SAP Signavio Value Accelerators: overview How SAP Signavio Value Accelerators support your transformation journey</vt:lpstr>
      <vt:lpstr>Strategic objectives</vt:lpstr>
      <vt:lpstr>SAP Signavio Value Accelerators: overview Business capability and solutions maps</vt:lpstr>
      <vt:lpstr>SAP Signavio Value Accelerators: overview Business process models</vt:lpstr>
      <vt:lpstr>SAP Signavio Value Accelerators: overview How SAP Signavio Value Accelerators support your transformation journey</vt:lpstr>
      <vt:lpstr>Metrics and innovations mapped to process models</vt:lpstr>
      <vt:lpstr>SAP Signavio Value Accelerators: overview Process flows, metrics, correction and innovation recommendations</vt:lpstr>
      <vt:lpstr>SAP Signavio Value Accelerators: overview How SAP Signavio Value Accelerators support your transformation journey</vt:lpstr>
      <vt:lpstr>SAP Best Practices and product recommendations</vt:lpstr>
      <vt:lpstr>SAP Signavio Value Accelerators: overview How SAP Signavio Value Accelerators support your transformation journey</vt:lpstr>
      <vt:lpstr>Ready-to-use metrics, data transformation templates</vt:lpstr>
      <vt:lpstr>SAP Signavio Value Accelerators: overview How SAP Signavio Value Accelerators support your transformation journey</vt:lpstr>
      <vt:lpstr>Industry-specific best practices</vt:lpstr>
      <vt:lpstr>PowerPoint Presentation</vt:lpstr>
      <vt:lpstr>SAP Signavio 3 key pillars</vt:lpstr>
      <vt:lpstr>SAP Signavio Value Accelerators in action How SAP Signavio Value Accelerators support your transformation journey</vt:lpstr>
      <vt:lpstr>SAP Signavio Value Accelerators in action Demo Scope: How SAP Signavio Value Accelerators support your SAP S/4HANA transformation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screens</vt:lpstr>
      <vt:lpstr>PowerPoint Presentation</vt:lpstr>
      <vt:lpstr>Business process design in the context of an SAP S/4HANA transformation Business process design is part of each SAP S/4HANA transformation approach</vt:lpstr>
      <vt:lpstr>Value-driven S/4HANA fit-to-standard workshops with SAP Signavio Value Accelerators</vt:lpstr>
      <vt:lpstr>Business process design in the context of an SAP S/4HANA transformation Compare as-is processes with SAP S/4 best practices to add value to your transformation</vt:lpstr>
      <vt:lpstr>Business process design in the context of an SAP S/4HANA transformation Document your fit-to-standard workshop results with custom attributes</vt:lpstr>
      <vt:lpstr>PowerPoint Presentation</vt:lpstr>
      <vt:lpstr>Approval Workflow marks the transition from Explore phase to Realize phase</vt:lpstr>
      <vt:lpstr>Governance with SAP Signavio solutions Fast and configurable workflow builder</vt:lpstr>
      <vt:lpstr>Form configuration</vt:lpstr>
      <vt:lpstr>PowerPoint Presentation</vt:lpstr>
      <vt:lpstr>Agenda</vt:lpstr>
      <vt:lpstr>SAP Signavio best practice setup for SAP S/4HANA transformation</vt:lpstr>
      <vt:lpstr>Set up and configure SAP Signavio workspace for SAP S/4HANA transformations SAP Signavio best practice setup for SAP S/4HANA transformation</vt:lpstr>
      <vt:lpstr>Set up and configure SAP Signavio workspace for SAP S/4HANA transformations Demo</vt:lpstr>
      <vt:lpstr>Set up and configure SAP Signavio workspace for SAP S/4HANA transformations Recommended integrations with other systems</vt:lpstr>
      <vt:lpstr>Set up and configure SAP Signavio workspace for SAP S/4HANA transformations Get started with SAP S/4HANA transformation preparation service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openSAP_signavio1_Week_4_All_Slides</dc:title>
  <dc:creator>openSAP</dc:creator>
  <cp:lastModifiedBy>Anubhav Oberoy</cp:lastModifiedBy>
  <cp:revision>26</cp:revision>
  <dcterms:created xsi:type="dcterms:W3CDTF">2023-08-04T10:55:43Z</dcterms:created>
  <dcterms:modified xsi:type="dcterms:W3CDTF">2023-08-28T13:14:03Z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